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7" r:id="rId10"/>
    <p:sldId id="26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>
                <a:alpha val="0"/>
              </a:srgbClr>
            </a:gs>
            <a:gs pos="13000">
              <a:srgbClr val="F8B049">
                <a:alpha val="0"/>
              </a:srgbClr>
            </a:gs>
            <a:gs pos="21001">
              <a:schemeClr val="accent2">
                <a:lumMod val="60000"/>
                <a:lumOff val="40000"/>
                <a:alpha val="0"/>
              </a:schemeClr>
            </a:gs>
            <a:gs pos="63000">
              <a:srgbClr val="FEE7F2">
                <a:alpha val="0"/>
              </a:srgbClr>
            </a:gs>
            <a:gs pos="67000">
              <a:schemeClr val="accent2">
                <a:lumMod val="40000"/>
                <a:lumOff val="60000"/>
                <a:alpha val="0"/>
              </a:schemeClr>
            </a:gs>
            <a:gs pos="69000">
              <a:schemeClr val="accent2">
                <a:lumMod val="60000"/>
                <a:lumOff val="40000"/>
                <a:alpha val="13000"/>
              </a:schemeClr>
            </a:gs>
            <a:gs pos="82001">
              <a:srgbClr val="B43E85">
                <a:alpha val="0"/>
              </a:srgbClr>
            </a:gs>
            <a:gs pos="100000">
              <a:srgbClr val="F8B049"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1602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  <a:t>Рассказы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  <a:t>и сказки К. Д.Ушинского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Segoe Print" pitchFamily="2" charset="0"/>
              <a:cs typeface="Gisha" pitchFamily="34" charset="-79"/>
            </a:endParaRPr>
          </a:p>
        </p:txBody>
      </p:sp>
      <p:pic>
        <p:nvPicPr>
          <p:cNvPr id="4" name="Рисунок 3" descr="0_64558_c2d3245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76872"/>
            <a:ext cx="2903363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5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420888"/>
            <a:ext cx="4479506" cy="3183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4825533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</a:rPr>
              <a:t>И нынешние дошкольники читают и любят рассказы и сказки Константина Дмитриевича Ушинского.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     И можно с уверенностью сказать, что эти рассказы и сказки будут читать и любить ещё много-много новых поколений, потому что всегда у людей будет в почёте труд, знание, честность и доброта.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 descr="photo_14-15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980728"/>
            <a:ext cx="4969734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63375734_e370e50b289e97f3e9f5f0bb97c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692696"/>
            <a:ext cx="2931754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fc5db86d8b3d21930b8d21c3127600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620688"/>
            <a:ext cx="4170313" cy="553516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3744416" cy="554461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200" dirty="0" smtClean="0">
                <a:latin typeface="Comic Sans MS" pitchFamily="66" charset="0"/>
              </a:rPr>
              <a:t> Нет в нашей стране человека, который не знал бы сказок про курочку </a:t>
            </a:r>
            <a:r>
              <a:rPr lang="ru-RU" sz="2200" dirty="0" err="1" smtClean="0">
                <a:latin typeface="Comic Sans MS" pitchFamily="66" charset="0"/>
              </a:rPr>
              <a:t>рябу</a:t>
            </a:r>
            <a:r>
              <a:rPr lang="ru-RU" sz="2200" dirty="0" smtClean="0">
                <a:latin typeface="Comic Sans MS" pitchFamily="66" charset="0"/>
              </a:rPr>
              <a:t>, про колобок, про братца Иванушку с сестрицей </a:t>
            </a:r>
            <a:r>
              <a:rPr lang="ru-RU" sz="2200" dirty="0" err="1" smtClean="0">
                <a:latin typeface="Comic Sans MS" pitchFamily="66" charset="0"/>
              </a:rPr>
              <a:t>Алёнушкой</a:t>
            </a:r>
            <a:r>
              <a:rPr lang="ru-RU" sz="2200" dirty="0" smtClean="0">
                <a:latin typeface="Comic Sans MS" pitchFamily="66" charset="0"/>
              </a:rPr>
              <a:t>, не читал бы рассказа "Четыре желания", не повторял бы лукавую прибаутку про лентяя Тита: "Тит, иди молотить".-"Брюхо болит".-"Тит, иди кисель есть".-"А где моя большая ложка?"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     Все эти и многие другие, так же хорошо известные всем сказки, рассказы и прибаутки одни сочинил, другие пересказал </a:t>
            </a:r>
            <a:r>
              <a:rPr lang="ru-RU" sz="3500" dirty="0" smtClean="0">
                <a:latin typeface="Comic Sans MS" pitchFamily="66" charset="0"/>
              </a:rPr>
              <a:t>Константин Дмитриевич Ушинский.</a:t>
            </a:r>
            <a:endParaRPr lang="ru-RU" sz="35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3000">
              <a:schemeClr val="accent5">
                <a:lumMod val="40000"/>
                <a:lumOff val="60000"/>
              </a:schemeClr>
            </a:gs>
            <a:gs pos="21001">
              <a:schemeClr val="accent5">
                <a:lumMod val="60000"/>
                <a:lumOff val="40000"/>
              </a:schemeClr>
            </a:gs>
            <a:gs pos="63000">
              <a:srgbClr val="FEE7F2"/>
            </a:gs>
            <a:gs pos="67000">
              <a:schemeClr val="accent2">
                <a:lumMod val="40000"/>
                <a:lumOff val="60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82001">
              <a:schemeClr val="accent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992" y="15651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0_4a5d5_47466db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5976664" cy="41463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 Константин Дмитриевич Ушинский родился более ста пятидесяти лет назад, в 1824 году.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    Детство он провёл на Украине, в маленьком городке </a:t>
            </a:r>
            <a:r>
              <a:rPr lang="ru-RU" dirty="0" err="1" smtClean="0">
                <a:latin typeface="Comic Sans MS" pitchFamily="66" charset="0"/>
              </a:rPr>
              <a:t>Новгород-Северске</a:t>
            </a:r>
            <a:r>
              <a:rPr lang="ru-RU" dirty="0" smtClean="0">
                <a:latin typeface="Comic Sans MS" pitchFamily="66" charset="0"/>
              </a:rPr>
              <a:t> и учился в тамошней гимназии.   После гимназии Ушинский учился в Московском университете. А окончив университет, сам стал учителем.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0000">
              <a:schemeClr val="accent6">
                <a:lumMod val="40000"/>
                <a:lumOff val="60000"/>
              </a:schemeClr>
            </a:gs>
            <a:gs pos="70000">
              <a:schemeClr val="accent6">
                <a:lumMod val="60000"/>
                <a:lumOff val="40000"/>
              </a:schemeClr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509120"/>
            <a:ext cx="3618067" cy="2031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9785699122783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2736304" cy="3873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 Ушинский очень любил детей и очень им сочувствовал: учиться им действительно было трудно. Учебники, по которым они учились, были скучные и непонятные, и ребятам, чтобы не получить плохой отметки, приходилось затверживать их наизусть.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     И вот Константин Дмитриевич Ушинский решил написать такой учебник, по которому детям учиться было бы легко и интересно. А когда ученье не мученье, тогда ученик и занимается, и учится успешнее.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     И Ушинский составил два таких учебника для начальной школы. Они назывались "Родное слово" и "Детский мир".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    "Родное слово" и "Детский мир" были совсем не похожи на прежние скучные учебники. В них было всё понятно и очень интересно. Уж их-то начнёшь читать и не оторвёшься: хочется скорее узнать, про что написано на следующей странице.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rgbClr val="9CB86E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8864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latin typeface="Comic Sans MS" pitchFamily="66" charset="0"/>
              </a:rPr>
              <a:t> В свои книги Ушинский поместил сказки - некоторые из них он слышал в детстве и теперь пересказал, а некоторые придумал сам.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    Он сочинил рассказы о том, что близко детям, что окружает их в повседневной жизни: о животных и птицах, о явлениях природы, о самих детях - об их занятиях и играх.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 descr="D:\ПЕД. КОЛЛЕДЖ\Презентация по МРР\1241120127_ushin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533378" cy="4671126"/>
          </a:xfrm>
          <a:prstGeom prst="rect">
            <a:avLst/>
          </a:prstGeom>
          <a:noFill/>
        </p:spPr>
      </p:pic>
      <p:pic>
        <p:nvPicPr>
          <p:cNvPr id="1028" name="Picture 4" descr="D:\ПЕД. КОЛЛЕДЖ\Презентация по МРР\p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65104"/>
            <a:ext cx="2808312" cy="2325282"/>
          </a:xfrm>
          <a:prstGeom prst="rect">
            <a:avLst/>
          </a:prstGeom>
          <a:noFill/>
        </p:spPr>
      </p:pic>
      <p:pic>
        <p:nvPicPr>
          <p:cNvPr id="1029" name="Picture 5" descr="D:\ПЕД. КОЛЛЕДЖ\Презентация по МРР\документ 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1667622" cy="2317372"/>
          </a:xfrm>
          <a:prstGeom prst="rect">
            <a:avLst/>
          </a:prstGeom>
          <a:noFill/>
        </p:spPr>
      </p:pic>
      <p:pic>
        <p:nvPicPr>
          <p:cNvPr id="1030" name="Picture 6" descr="D:\ПЕД. КОЛЛЕДЖ\Презентация по МРР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844824"/>
            <a:ext cx="3726517" cy="241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accent6">
                <a:lumMod val="40000"/>
                <a:lumOff val="60000"/>
              </a:schemeClr>
            </a:gs>
            <a:gs pos="26000">
              <a:schemeClr val="accent6">
                <a:lumMod val="40000"/>
                <a:lumOff val="60000"/>
              </a:schemeClr>
            </a:gs>
            <a:gs pos="21001">
              <a:schemeClr val="accent6">
                <a:lumMod val="40000"/>
                <a:lumOff val="60000"/>
              </a:schemeClr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88640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omic Sans MS" pitchFamily="66" charset="0"/>
              </a:rPr>
              <a:t>Книги Ушинского открывали детям большие и маленькие тайны огромного мира, в котором они только начинали жить и в котором так много было незнакомого, непонятного и таинственного.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    А главное - они открывали самую большую тайну: в чём радость и счастье человека. Из рассказов и сказок Ушинского всем было ясно, что счастливым бывает только добрый, честный и трудолюбивый человек.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Рисунок 3" descr="0b285357a2a429306059f71831626c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72334"/>
            <a:ext cx="5927700" cy="4568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39999">
              <a:schemeClr val="accent3">
                <a:lumMod val="60000"/>
                <a:lumOff val="40000"/>
              </a:schemeClr>
            </a:gs>
            <a:gs pos="7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b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1706880" cy="2275840"/>
          </a:xfrm>
          <a:prstGeom prst="rect">
            <a:avLst/>
          </a:prstGeom>
        </p:spPr>
      </p:pic>
      <p:pic>
        <p:nvPicPr>
          <p:cNvPr id="4" name="Рисунок 3" descr="5cb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1747068" cy="2520280"/>
          </a:xfrm>
          <a:prstGeom prst="rect">
            <a:avLst/>
          </a:prstGeom>
        </p:spPr>
      </p:pic>
      <p:pic>
        <p:nvPicPr>
          <p:cNvPr id="5" name="Рисунок 4" descr="33ab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60648"/>
            <a:ext cx="1944216" cy="2477876"/>
          </a:xfrm>
          <a:prstGeom prst="rect">
            <a:avLst/>
          </a:prstGeom>
        </p:spPr>
      </p:pic>
      <p:pic>
        <p:nvPicPr>
          <p:cNvPr id="6" name="Рисунок 5" descr="363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077072"/>
            <a:ext cx="1760984" cy="2571750"/>
          </a:xfrm>
          <a:prstGeom prst="rect">
            <a:avLst/>
          </a:prstGeom>
        </p:spPr>
      </p:pic>
      <p:pic>
        <p:nvPicPr>
          <p:cNvPr id="7" name="Рисунок 6" descr="4976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564904"/>
            <a:ext cx="1296144" cy="1741658"/>
          </a:xfrm>
          <a:prstGeom prst="rect">
            <a:avLst/>
          </a:prstGeom>
        </p:spPr>
      </p:pic>
      <p:pic>
        <p:nvPicPr>
          <p:cNvPr id="8" name="Рисунок 7" descr="10087542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4293096"/>
            <a:ext cx="1835696" cy="2363557"/>
          </a:xfrm>
          <a:prstGeom prst="rect">
            <a:avLst/>
          </a:prstGeom>
        </p:spPr>
      </p:pic>
      <p:pic>
        <p:nvPicPr>
          <p:cNvPr id="9" name="Рисунок 8" descr="10070710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4725144"/>
            <a:ext cx="1476375" cy="1905000"/>
          </a:xfrm>
          <a:prstGeom prst="rect">
            <a:avLst/>
          </a:prstGeom>
        </p:spPr>
      </p:pic>
      <p:pic>
        <p:nvPicPr>
          <p:cNvPr id="10" name="Рисунок 9" descr="Ushinsk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2636912"/>
            <a:ext cx="1601623" cy="2047908"/>
          </a:xfrm>
          <a:prstGeom prst="rect">
            <a:avLst/>
          </a:prstGeom>
        </p:spPr>
      </p:pic>
      <p:pic>
        <p:nvPicPr>
          <p:cNvPr id="11" name="Рисунок 10" descr="img_2934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2276872"/>
            <a:ext cx="1544960" cy="23290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476672"/>
            <a:ext cx="33123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 Он рассказал ребятам про то, что хлеб, который они едят, одежда, которую они носят, дом, в котором живут, - всё это дело рук людей, и поэтому самый нужный, самый уважаемый человек в обществе - труженик: крестьянин, ремесленник, рабочий.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accent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52757_1_shkola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36912"/>
            <a:ext cx="3384376" cy="3808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9381a0af34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348880"/>
            <a:ext cx="2904730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260649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latin typeface="Comic Sans MS" pitchFamily="66" charset="0"/>
              </a:rPr>
              <a:t>Вместе со своим другом - молодым учителем </a:t>
            </a:r>
            <a:r>
              <a:rPr lang="ru-RU" dirty="0" err="1" smtClean="0">
                <a:latin typeface="Comic Sans MS" pitchFamily="66" charset="0"/>
              </a:rPr>
              <a:t>Модзалевским</a:t>
            </a:r>
            <a:r>
              <a:rPr lang="ru-RU" dirty="0" smtClean="0">
                <a:latin typeface="Comic Sans MS" pitchFamily="66" charset="0"/>
              </a:rPr>
              <a:t> Константин Дмитриевич сложил стихотворения-песенки, которые так легко запоминались. Они тоже вошли в его книги.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    Среди этих песенок было и вот эта: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               Дети, в школу собирайтесь!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               Петушок пропел давно!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               Попроворней одевайтесь!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                Смотрит солнышко в окно.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428625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0012-016-Za-granitsej-v-1864-godu-Ushinskij-napisal-i-izdal-uchebnuju-knig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32656"/>
            <a:ext cx="2734091" cy="3312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378904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 В первый раз книги Ушинского "Родное слово" и "Детский мир" были напечатаны более ста лет тому назад. По ним учились многие поколения: не только наши бабушки и дедушки, прабабушки и прадедушки, но и прапрабабушки и прапрадедушки.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</Words>
  <Application>Microsoft Office PowerPoint</Application>
  <PresentationFormat>Экран (4:3)</PresentationFormat>
  <Paragraphs>12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Gisha</vt:lpstr>
      <vt:lpstr>Segoe Print</vt:lpstr>
      <vt:lpstr>Тема Office</vt:lpstr>
      <vt:lpstr>Рассказы и сказки К. Д.Ушинского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2014-12-28T23:57:24Z</dcterms:created>
  <dcterms:modified xsi:type="dcterms:W3CDTF">2021-06-16T10:42:14Z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