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5" r:id="rId3"/>
    <p:sldId id="296" r:id="rId4"/>
    <p:sldId id="298" r:id="rId5"/>
    <p:sldId id="299" r:id="rId6"/>
    <p:sldId id="300" r:id="rId7"/>
    <p:sldId id="301" r:id="rId8"/>
    <p:sldId id="302" r:id="rId9"/>
    <p:sldId id="292" r:id="rId10"/>
    <p:sldId id="294" r:id="rId11"/>
    <p:sldId id="304" r:id="rId12"/>
    <p:sldId id="305" r:id="rId13"/>
    <p:sldId id="307" r:id="rId14"/>
    <p:sldId id="309" r:id="rId15"/>
    <p:sldId id="310" r:id="rId16"/>
    <p:sldId id="303" r:id="rId17"/>
    <p:sldId id="308" r:id="rId18"/>
    <p:sldId id="306" r:id="rId19"/>
    <p:sldId id="288" r:id="rId20"/>
    <p:sldId id="31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profilib.com/reader/25/55/b75525/008.jpg" TargetMode="External"/><Relationship Id="rId13" Type="http://schemas.openxmlformats.org/officeDocument/2006/relationships/hyperlink" Target="http://server.audiopedia.su:8888/staroeradio/images/pics/008262.jpg" TargetMode="External"/><Relationship Id="rId3" Type="http://schemas.openxmlformats.org/officeDocument/2006/relationships/hyperlink" Target="http://212.0.68.126:8087/jirbis2/ebooks/barto/igrushki_H/barto_igrushki_i_008.png" TargetMode="External"/><Relationship Id="rId7" Type="http://schemas.openxmlformats.org/officeDocument/2006/relationships/hyperlink" Target="http://www.papmambook.ru/images/upl/tinymce/articles_327_50641310861d4b638471a7f8e94d1034354152069c1c5.jpg" TargetMode="External"/><Relationship Id="rId12" Type="http://schemas.openxmlformats.org/officeDocument/2006/relationships/hyperlink" Target="http://galerey-room.ru/images/0_3d5b4_94706a9_orig.png" TargetMode="External"/><Relationship Id="rId17" Type="http://schemas.openxmlformats.org/officeDocument/2006/relationships/hyperlink" Target="http://s42.radikal.ru/i096/1002/3c/ce2afe53455b.png" TargetMode="External"/><Relationship Id="rId2" Type="http://schemas.openxmlformats.org/officeDocument/2006/relationships/hyperlink" Target="http://didaktor.ru/shablony-dlya-vypolneniya-priyoma-listanie/" TargetMode="External"/><Relationship Id="rId16" Type="http://schemas.openxmlformats.org/officeDocument/2006/relationships/hyperlink" Target="http://img-fotki.yandex.ru/get/4701/tatyana2q8-medvedeva.124/0_534dc_89f1f6b7_L.png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rika.biz/loshadka.jpg" TargetMode="External"/><Relationship Id="rId11" Type="http://schemas.openxmlformats.org/officeDocument/2006/relationships/hyperlink" Target="http://www.uskazok.ru/2013/12/blog-post_2280.html" TargetMode="External"/><Relationship Id="rId5" Type="http://schemas.openxmlformats.org/officeDocument/2006/relationships/hyperlink" Target="http://profilib.com/reader/25/55/b75525/003.jpg" TargetMode="External"/><Relationship Id="rId15" Type="http://schemas.openxmlformats.org/officeDocument/2006/relationships/hyperlink" Target="http://iledebeaute.ru/files/images/pub/part_2/42442/src/bartofamily_org_0.jpg?1109_708" TargetMode="External"/><Relationship Id="rId10" Type="http://schemas.openxmlformats.org/officeDocument/2006/relationships/hyperlink" Target="http://royallib.com/data/images/175/cover_175969.jpg" TargetMode="External"/><Relationship Id="rId4" Type="http://schemas.openxmlformats.org/officeDocument/2006/relationships/hyperlink" Target="http://www.maam.ru/images/photos/medium/article1368.jpg" TargetMode="External"/><Relationship Id="rId9" Type="http://schemas.openxmlformats.org/officeDocument/2006/relationships/hyperlink" Target="http://evreimir.com/wp-content/uploads/2012/01/uronila-tanya-machik.jpg" TargetMode="External"/><Relationship Id="rId14" Type="http://schemas.openxmlformats.org/officeDocument/2006/relationships/hyperlink" Target="http://s0.pic4you.ru/allimage/y2011/09-04/12216/1160676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unnel.ru/i/post/29/292414/400165/at460240528.jpg" TargetMode="External"/><Relationship Id="rId13" Type="http://schemas.openxmlformats.org/officeDocument/2006/relationships/slide" Target="slide1.xml"/><Relationship Id="rId3" Type="http://schemas.openxmlformats.org/officeDocument/2006/relationships/hyperlink" Target="http://wikilivres.ru/images/thumb/5/5f/A_Barto_Book_1925-small.jpg/180px-A_Barto_Book_1925-small.jpg" TargetMode="External"/><Relationship Id="rId7" Type="http://schemas.openxmlformats.org/officeDocument/2006/relationships/hyperlink" Target="http://cs9230.vk.me/v9230215/1a81/_FZyL6FT8Hc.jpg" TargetMode="External"/><Relationship Id="rId12" Type="http://schemas.openxmlformats.org/officeDocument/2006/relationships/hyperlink" Target="http://easyen.ru/load/shablony_prezentacij/ramki_fony_shrifty/klishe_s_azhurnymi_krajami/535-1-0-20341" TargetMode="External"/><Relationship Id="rId2" Type="http://schemas.openxmlformats.org/officeDocument/2006/relationships/hyperlink" Target="http://promo247ziistore.com/photo/55f6cdd018bb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feratikk.ru/2014-02-22-09-40-16/53-2014-02-23-22-08-17/131-2014-02-23-22-10-33.html" TargetMode="External"/><Relationship Id="rId11" Type="http://schemas.openxmlformats.org/officeDocument/2006/relationships/hyperlink" Target="http://easyen.ru/load/shablony_prezentacij/vremena_goda/shablony_vesennee_nastroenie/523-1-0-28096" TargetMode="External"/><Relationship Id="rId5" Type="http://schemas.openxmlformats.org/officeDocument/2006/relationships/hyperlink" Target="http://lib-str.ru/assets/images/anons-2/9785850662417.jpg" TargetMode="External"/><Relationship Id="rId10" Type="http://schemas.openxmlformats.org/officeDocument/2006/relationships/hyperlink" Target="http://royallib.com/data/images/175/cover_175969.jpg" TargetMode="External"/><Relationship Id="rId4" Type="http://schemas.openxmlformats.org/officeDocument/2006/relationships/hyperlink" Target="http://old.prodalit.ru/images/255000/250078.jpg" TargetMode="External"/><Relationship Id="rId9" Type="http://schemas.openxmlformats.org/officeDocument/2006/relationships/hyperlink" Target="http://www.jugendliteratur.org/downloads/pressematerial/hans%20christian%20andersen%20medaille.jpg" TargetMode="External"/><Relationship Id="rId1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467544" y="908720"/>
            <a:ext cx="3312368" cy="3763580"/>
            <a:chOff x="467544" y="908720"/>
            <a:chExt cx="3312368" cy="3763580"/>
          </a:xfrm>
        </p:grpSpPr>
        <p:pic>
          <p:nvPicPr>
            <p:cNvPr id="9" name="Picture 2" descr="C:\Users\Microstar\Desktop\008262 (1)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7544" y="908720"/>
              <a:ext cx="2808312" cy="324036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611560" y="4149080"/>
              <a:ext cx="31683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ln>
                    <a:solidFill>
                      <a:schemeClr val="tx1"/>
                    </a:solidFill>
                  </a:ln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  <a:latin typeface="Comic Sans MS" pitchFamily="66" charset="0"/>
                </a:rPr>
                <a:t>(1906 – 1981)</a:t>
              </a:r>
              <a:endParaRPr lang="ru-RU" sz="2800" b="1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Comic Sans MS" pitchFamily="66" charset="0"/>
              </a:endParaRP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555776" y="1700808"/>
            <a:ext cx="6264696" cy="14700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4800" dirty="0" smtClean="0">
                <a:ln w="1841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В страну детства </a:t>
            </a:r>
            <a:br>
              <a:rPr lang="ru-RU" sz="4800" dirty="0" smtClean="0">
                <a:ln w="1841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</a:br>
            <a:r>
              <a:rPr lang="ru-RU" sz="4800" dirty="0" smtClean="0">
                <a:ln w="1841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к  Агнии  </a:t>
            </a:r>
            <a:r>
              <a:rPr lang="ru-RU" sz="4800" dirty="0" err="1" smtClean="0">
                <a:ln w="1841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Барто</a:t>
            </a:r>
            <a:endParaRPr lang="ru-RU" sz="4800" dirty="0">
              <a:ln w="18415" cmpd="sng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  <a:tileRect/>
              </a:gradFill>
              <a:latin typeface="Ametist " pitchFamily="2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619672" y="4725144"/>
            <a:ext cx="6400800" cy="17526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</a:rPr>
              <a:t>Составила Смоленцева Татьяна Григорьевна,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</a:rPr>
              <a:t>учитель начальных классов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</a:rPr>
              <a:t>МОУ «Казанская СОШ»</a:t>
            </a:r>
          </a:p>
          <a:p>
            <a:r>
              <a:rPr lang="ru-RU" sz="2000" dirty="0" err="1" smtClean="0">
                <a:solidFill>
                  <a:schemeClr val="tx1"/>
                </a:solidFill>
                <a:latin typeface="Comic Sans MS" pitchFamily="66" charset="0"/>
              </a:rPr>
              <a:t>Сернурский</a:t>
            </a:r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</a:rPr>
              <a:t> район РМЭ</a:t>
            </a:r>
            <a:endParaRPr lang="ru-RU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" name="Picture 2" descr="http://img-fotki.yandex.ru/get/4701/tatyana2q8-medvedeva.124/0_534dc_89f1f6b7_L.pn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6296" y="3284984"/>
            <a:ext cx="1584465" cy="2379076"/>
          </a:xfrm>
          <a:prstGeom prst="rect">
            <a:avLst/>
          </a:prstGeom>
          <a:noFill/>
        </p:spPr>
      </p:pic>
      <p:pic>
        <p:nvPicPr>
          <p:cNvPr id="21506" name="Picture 2" descr="http://litterref.ru/files/7/54214af669202f6686a3dba432975dd0.html_files/1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88224" y="5157192"/>
            <a:ext cx="1214548" cy="1245493"/>
          </a:xfrm>
          <a:prstGeom prst="rect">
            <a:avLst/>
          </a:prstGeom>
          <a:noFill/>
        </p:spPr>
      </p:pic>
      <p:sp>
        <p:nvSpPr>
          <p:cNvPr id="11" name="Управляющая кнопка: документ 10">
            <a:hlinkClick r:id="rId6" action="ppaction://hlinksldjump" highlightClick="1"/>
          </p:cNvPr>
          <p:cNvSpPr/>
          <p:nvPr/>
        </p:nvSpPr>
        <p:spPr>
          <a:xfrm>
            <a:off x="467544" y="5949280"/>
            <a:ext cx="432048" cy="576064"/>
          </a:xfrm>
          <a:prstGeom prst="actionButton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3528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Кто промок под дождём, потому что не смог слезть со скамейки?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1628800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лошадка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2660915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слоник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5616" y="3693030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зайка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4725144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бычок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076" name="Picture 4" descr="http://cdodim.kamenec.edu.by/sm.aspx?guid=575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2348880"/>
            <a:ext cx="2544485" cy="3248278"/>
          </a:xfrm>
          <a:prstGeom prst="rect">
            <a:avLst/>
          </a:prstGeom>
          <a:noFill/>
        </p:spPr>
      </p:pic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8028384" y="6165304"/>
            <a:ext cx="690376" cy="4126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E8E8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плод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Из какого стихотворения строки?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1628800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самолёт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2684917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грузовик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5616" y="4797152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лошадка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3741034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кораблик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7576" y="1124744"/>
            <a:ext cx="5676424" cy="1055608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Гребешком приглажу хвостик </a:t>
            </a:r>
          </a:p>
          <a:p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И верхом поеду в гости?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10" name="Picture 4" descr="http://cdodim.kamenec.edu.by/sm.aspx?guid=575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2348880"/>
            <a:ext cx="2544485" cy="3248278"/>
          </a:xfrm>
          <a:prstGeom prst="rect">
            <a:avLst/>
          </a:prstGeom>
          <a:noFill/>
        </p:spPr>
      </p:pic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028384" y="6165304"/>
            <a:ext cx="690376" cy="4126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E8E8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плод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Про какого героя строки?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4797152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слоник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2684917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бычок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8" y="1628800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козлёнок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3741034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мишка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1340768"/>
            <a:ext cx="4147442" cy="1055608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Он заблудится в саду</a:t>
            </a:r>
          </a:p>
          <a:p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Я в траве его найду.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10" name="Picture 4" descr="http://cdodim.kamenec.edu.by/sm.aspx?guid=575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2348880"/>
            <a:ext cx="2544485" cy="3248278"/>
          </a:xfrm>
          <a:prstGeom prst="rect">
            <a:avLst/>
          </a:prstGeom>
          <a:noFill/>
        </p:spPr>
      </p:pic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028384" y="6165304"/>
            <a:ext cx="690376" cy="4126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E8E8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плод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Кто не захотел кататься 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 грузовике?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4797152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слоник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2684917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зайка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8" y="3741034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кот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мишка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" name="Picture 4" descr="http://cdodim.kamenec.edu.by/sm.aspx?guid=575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2348880"/>
            <a:ext cx="2544485" cy="3248278"/>
          </a:xfrm>
          <a:prstGeom prst="rect">
            <a:avLst/>
          </a:prstGeom>
          <a:noFill/>
        </p:spPr>
      </p:pic>
      <p:sp>
        <p:nvSpPr>
          <p:cNvPr id="13" name="Стрелка вправо 12">
            <a:hlinkClick r:id="" action="ppaction://hlinkshowjump?jump=nextslide"/>
          </p:cNvPr>
          <p:cNvSpPr/>
          <p:nvPr/>
        </p:nvSpPr>
        <p:spPr>
          <a:xfrm>
            <a:off x="8028384" y="6165304"/>
            <a:ext cx="690376" cy="4126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E8E8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плод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Какое стихотворение заканчивается словами: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4797152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флажок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2684917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кораблик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8" y="1628800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самолёт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3741034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грузовик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1340768"/>
            <a:ext cx="5121277" cy="578882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А потом вернёмся к маме?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10" name="Picture 4" descr="http://cdodim.kamenec.edu.by/sm.aspx?guid=575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2348880"/>
            <a:ext cx="2544485" cy="3248278"/>
          </a:xfrm>
          <a:prstGeom prst="rect">
            <a:avLst/>
          </a:prstGeom>
          <a:noFill/>
        </p:spPr>
      </p:pic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028384" y="6165304"/>
            <a:ext cx="690376" cy="4126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E8E8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плод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Какое из стихов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не принадлежит Агнии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Барто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?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1628800"/>
            <a:ext cx="252028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лошадка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2660915"/>
            <a:ext cx="252028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слоник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5616" y="3693030"/>
            <a:ext cx="252028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прививка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4725144"/>
            <a:ext cx="252028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верёвочка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076" name="Picture 4" descr="http://cdodim.kamenec.edu.by/sm.aspx?guid=575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2348880"/>
            <a:ext cx="2544485" cy="3248278"/>
          </a:xfrm>
          <a:prstGeom prst="rect">
            <a:avLst/>
          </a:prstGeom>
          <a:noFill/>
        </p:spPr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028384" y="6165304"/>
            <a:ext cx="690376" cy="4126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E8E8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плод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Почему плакала Таня в стихотворении?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3749035"/>
            <a:ext cx="266429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ударила коленку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1484784"/>
            <a:ext cx="2664296" cy="93610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упала в лужу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5616" y="2636912"/>
            <a:ext cx="266429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уронила мяч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4869160"/>
            <a:ext cx="266429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потеряла игрушку 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074" name="Picture 2" descr="http://img-fotki.yandex.ru/get/4701/tatyana2q8-medvedeva.124/0_534dc_89f1f6b7_L.pn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1" y="1484784"/>
            <a:ext cx="3096344" cy="4649165"/>
          </a:xfrm>
          <a:prstGeom prst="rect">
            <a:avLst/>
          </a:prstGeom>
          <a:noFill/>
        </p:spPr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028384" y="6165304"/>
            <a:ext cx="690376" cy="4126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E8E8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плод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Как звали  девочку из стихотворения, где есть строки: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4797152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  <a:latin typeface="Comic Sans MS" pitchFamily="66" charset="0"/>
              </a:rPr>
              <a:t>Лялечка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2708920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Настенька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8" y="3765037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Танюша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Лидочка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" name="Picture 4" descr="http://cdodim.kamenec.edu.by/sm.aspx?guid=575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2348880"/>
            <a:ext cx="2544485" cy="324827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51920" y="1340768"/>
            <a:ext cx="4140906" cy="1055608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Я устала, не могу,</a:t>
            </a:r>
          </a:p>
          <a:p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Я вам завтра помогу.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8028384" y="6165304"/>
            <a:ext cx="690376" cy="4126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E8E8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плод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Что просили лягушки, увидев капитана?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2540901"/>
            <a:ext cx="3240360" cy="105611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быстрее уехать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1340768"/>
            <a:ext cx="3240360" cy="10801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угостить червячком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5616" y="3717032"/>
            <a:ext cx="3240360" cy="11041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прокатить на кораблике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4941168"/>
            <a:ext cx="3240360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спеть песню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7650" name="Picture 2" descr="C:\Users\Microstar\Desktop\ce2afe53455b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3717032"/>
            <a:ext cx="2160240" cy="2160240"/>
          </a:xfrm>
          <a:prstGeom prst="rect">
            <a:avLst/>
          </a:prstGeom>
          <a:noFill/>
        </p:spPr>
      </p:pic>
      <p:pic>
        <p:nvPicPr>
          <p:cNvPr id="9" name="Picture 2" descr="C:\Users\Microstar\Desktop\ce2afe53455b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88224" y="2924944"/>
            <a:ext cx="2160240" cy="2160240"/>
          </a:xfrm>
          <a:prstGeom prst="rect">
            <a:avLst/>
          </a:prstGeom>
          <a:noFill/>
        </p:spPr>
      </p:pic>
      <p:sp>
        <p:nvSpPr>
          <p:cNvPr id="10" name="Умножение 9">
            <a:hlinkClick r:id="" action="ppaction://hlinkshowjump?jump=endshow"/>
          </p:cNvPr>
          <p:cNvSpPr/>
          <p:nvPr/>
        </p:nvSpPr>
        <p:spPr>
          <a:xfrm>
            <a:off x="8028384" y="5949280"/>
            <a:ext cx="698376" cy="698376"/>
          </a:xfrm>
          <a:prstGeom prst="mathMultiply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E8E8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плод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Источники информации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>
                <a:cs typeface="Times New Roman" pitchFamily="18" charset="0"/>
                <a:hlinkClick r:id="rId2"/>
              </a:rPr>
              <a:t>http://didaktor.ru/shablony-dlya-vypolneniya-priyoma-listanie/</a:t>
            </a:r>
            <a:r>
              <a:rPr lang="ru-RU" dirty="0" smtClean="0">
                <a:cs typeface="Times New Roman" pitchFamily="18" charset="0"/>
              </a:rPr>
              <a:t>  приём листания С.Н. Лебедева</a:t>
            </a:r>
          </a:p>
          <a:p>
            <a:r>
              <a:rPr lang="en-US" dirty="0" smtClean="0">
                <a:hlinkClick r:id="rId3"/>
              </a:rPr>
              <a:t>http://212.0.68.126:8087/jirbis2/ebooks/barto/igrushki_H/barto_igrushki_i_008.png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4"/>
              </a:rPr>
              <a:t>http://www.maam.ru/images/photos/medium/article1368.jpg</a:t>
            </a:r>
            <a:r>
              <a:rPr lang="ru-RU" dirty="0" smtClean="0"/>
              <a:t> </a:t>
            </a:r>
          </a:p>
          <a:p>
            <a:r>
              <a:rPr lang="ru-RU" u="sng" dirty="0" smtClean="0">
                <a:hlinkClick r:id="rId5"/>
              </a:rPr>
              <a:t>http://profilib.com/reader/25/55/b75525/003.jpg</a:t>
            </a:r>
            <a:r>
              <a:rPr lang="ru-RU" u="sng" dirty="0" smtClean="0"/>
              <a:t>  </a:t>
            </a:r>
            <a:endParaRPr lang="ru-RU" dirty="0" smtClean="0"/>
          </a:p>
          <a:p>
            <a:r>
              <a:rPr lang="ru-RU" u="sng" dirty="0" smtClean="0">
                <a:hlinkClick r:id="rId6"/>
              </a:rPr>
              <a:t>http://lirika.biz/loshadka.jpg</a:t>
            </a:r>
            <a:r>
              <a:rPr lang="ru-RU" u="sng" dirty="0" smtClean="0"/>
              <a:t> </a:t>
            </a:r>
          </a:p>
          <a:p>
            <a:r>
              <a:rPr lang="ru-RU" u="sng" dirty="0" smtClean="0">
                <a:hlinkClick r:id="rId7"/>
              </a:rPr>
              <a:t>http://www.papmambook.ru/images/upl/tinymce/articles_327_50641310861d4b638471a7f8e94d1034354152069c1c5.jpg</a:t>
            </a:r>
            <a:r>
              <a:rPr lang="ru-RU" u="sng" dirty="0" smtClean="0"/>
              <a:t> </a:t>
            </a:r>
            <a:endParaRPr lang="ru-RU" dirty="0" smtClean="0"/>
          </a:p>
          <a:p>
            <a:r>
              <a:rPr lang="ru-RU" u="sng" dirty="0" smtClean="0">
                <a:hlinkClick r:id="rId8"/>
              </a:rPr>
              <a:t>http://profilib.com/reader/25/55/b75525/008.jpg</a:t>
            </a:r>
            <a:endParaRPr lang="ru-RU" u="sng" dirty="0" smtClean="0"/>
          </a:p>
          <a:p>
            <a:r>
              <a:rPr lang="en-US" dirty="0" smtClean="0">
                <a:hlinkClick r:id="rId9"/>
              </a:rPr>
              <a:t>http://evreimir.com/wp-content/uploads/2012/01/uronila-tanya-machik.jpg</a:t>
            </a:r>
            <a:endParaRPr lang="ru-RU" dirty="0" smtClean="0"/>
          </a:p>
          <a:p>
            <a:r>
              <a:rPr lang="en-US" dirty="0" smtClean="0">
                <a:hlinkClick r:id="rId10"/>
              </a:rPr>
              <a:t>http://royallib.com/data/images/175/cover_175969.jpg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11"/>
              </a:rPr>
              <a:t>http://www.uskazok.ru/2013/12/blog-post_2280.html</a:t>
            </a:r>
            <a:r>
              <a:rPr lang="ru-RU" dirty="0" smtClean="0"/>
              <a:t> стихи</a:t>
            </a:r>
          </a:p>
          <a:p>
            <a:r>
              <a:rPr lang="en-US" dirty="0" smtClean="0">
                <a:hlinkClick r:id="rId12"/>
              </a:rPr>
              <a:t>http://galerey-room.ru/images/0_3d5b4_94706a9_orig.png</a:t>
            </a:r>
            <a:endParaRPr lang="ru-RU" dirty="0" smtClean="0"/>
          </a:p>
          <a:p>
            <a:r>
              <a:rPr lang="en-US" dirty="0" smtClean="0">
                <a:hlinkClick r:id="rId13"/>
              </a:rPr>
              <a:t>http://server.audiopedia.su:8888/staroeradio/images/pics/008262.jpg</a:t>
            </a:r>
            <a:r>
              <a:rPr lang="ru-RU" dirty="0" smtClean="0"/>
              <a:t> портрет  </a:t>
            </a:r>
            <a:r>
              <a:rPr lang="ru-RU" dirty="0" err="1" smtClean="0"/>
              <a:t>А.Барто</a:t>
            </a:r>
            <a:endParaRPr lang="ru-RU" dirty="0" smtClean="0"/>
          </a:p>
          <a:p>
            <a:r>
              <a:rPr lang="en-US" dirty="0" smtClean="0">
                <a:hlinkClick r:id="rId14"/>
              </a:rPr>
              <a:t>http://s0.pic4you.ru/allimage/y2011/09-04/12216/1160676.png</a:t>
            </a:r>
            <a:r>
              <a:rPr lang="ru-RU" dirty="0" smtClean="0"/>
              <a:t> балерина</a:t>
            </a:r>
          </a:p>
          <a:p>
            <a:r>
              <a:rPr lang="en-US" dirty="0" smtClean="0">
                <a:hlinkClick r:id="rId15"/>
              </a:rPr>
              <a:t>http://iledebeaute.ru/files/images/pub/part_2/42442/src/bartofamily_org_0.jpg?1109_708</a:t>
            </a:r>
            <a:endParaRPr lang="ru-RU" dirty="0" smtClean="0"/>
          </a:p>
          <a:p>
            <a:r>
              <a:rPr lang="en-US" dirty="0" smtClean="0">
                <a:hlinkClick r:id="rId16"/>
              </a:rPr>
              <a:t>http://img-fotki.yandex.ru/get/4701/tatyana2q8-medvedeva.124/0_534dc_89f1f6b7_L.png.jpg</a:t>
            </a:r>
            <a:endParaRPr lang="ru-RU" dirty="0" smtClean="0"/>
          </a:p>
          <a:p>
            <a:r>
              <a:rPr lang="en-US" dirty="0" smtClean="0">
                <a:hlinkClick r:id="rId17"/>
              </a:rPr>
              <a:t>http://s42.radikal.ru/i096/1002/3c/ce2afe53455b.png</a:t>
            </a:r>
            <a:r>
              <a:rPr lang="ru-RU" dirty="0" smtClean="0"/>
              <a:t> лягушки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052736"/>
            <a:ext cx="87484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/>
                </a:gradFill>
                <a:latin typeface="Comic Sans MS" pitchFamily="66" charset="0"/>
              </a:rPr>
              <a:t>Дорогие ребята!</a:t>
            </a:r>
          </a:p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/>
                </a:gradFill>
                <a:latin typeface="Comic Sans MS" pitchFamily="66" charset="0"/>
              </a:rPr>
              <a:t>17 февраля   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/>
                </a:gradFill>
                <a:latin typeface="Comic Sans MS" pitchFamily="66" charset="0"/>
              </a:rPr>
              <a:t>2021 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/>
                </a:gradFill>
                <a:latin typeface="Comic Sans MS" pitchFamily="66" charset="0"/>
              </a:rPr>
              <a:t>года исполняется  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/>
                </a:gradFill>
                <a:latin typeface="Comic Sans MS" pitchFamily="66" charset="0"/>
              </a:rPr>
              <a:t>115 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/>
                </a:gradFill>
                <a:latin typeface="Comic Sans MS" pitchFamily="66" charset="0"/>
              </a:rPr>
              <a:t>лет 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/>
                </a:gradFill>
                <a:latin typeface="Comic Sans MS" pitchFamily="66" charset="0"/>
              </a:rPr>
              <a:t>со дня рождения </a:t>
            </a:r>
          </a:p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/>
                </a:gradFill>
                <a:latin typeface="Comic Sans MS" pitchFamily="66" charset="0"/>
              </a:rPr>
              <a:t>Агнии Львовны 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/>
                </a:gradFill>
                <a:latin typeface="Comic Sans MS" pitchFamily="66" charset="0"/>
              </a:rPr>
              <a:t>Барто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/>
                </a:gradFill>
                <a:latin typeface="Comic Sans MS" pitchFamily="66" charset="0"/>
              </a:rPr>
              <a:t>. </a:t>
            </a:r>
          </a:p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/>
                </a:gradFill>
                <a:latin typeface="Comic Sans MS" pitchFamily="66" charset="0"/>
              </a:rPr>
              <a:t>Предлагаем вам познакомиться </a:t>
            </a:r>
          </a:p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/>
                </a:gradFill>
                <a:latin typeface="Comic Sans MS" pitchFamily="66" charset="0"/>
              </a:rPr>
              <a:t>с биографией, вспомнить её творчество, ответить на вопросы викторины.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028384" y="6165304"/>
            <a:ext cx="690376" cy="412624"/>
          </a:xfrm>
          <a:prstGeom prst="rightArrow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Источники информации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>
                <a:hlinkClick r:id="rId2"/>
              </a:rPr>
              <a:t>http://promo247ziistore.com/photo/55f6cdd018bba.jpg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http://wikilivres.ru/images/thumb/5/5f/A_Barto_Book_1925-small.jpg/180px-A_Barto_Book_1925-small.jpg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http://old.prodalit.ru/images/255000/250078.jpg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http://lib-str.ru/assets/images/anons-2/9785850662417.jpg</a:t>
            </a:r>
            <a:endParaRPr lang="ru-RU" dirty="0" smtClean="0"/>
          </a:p>
          <a:p>
            <a:r>
              <a:rPr lang="ru-RU" u="sng" dirty="0" smtClean="0">
                <a:hlinkClick r:id="rId6"/>
              </a:rPr>
              <a:t>http://referatikk.ru/2014-02-22-09-40-16/53-2014-02-23-22-08-17/131-2014-02-23-22-10-33.html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en-US" dirty="0" smtClean="0"/>
              <a:t> </a:t>
            </a:r>
            <a:r>
              <a:rPr lang="en-US" dirty="0" smtClean="0">
                <a:hlinkClick r:id="rId7"/>
              </a:rPr>
              <a:t>http://cs9230.vk.me/v9230215/1a81/_FZyL6FT8Hc.jpg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http://www.tunnel.ru/i/post/29/292414/400165/at460240528.jpg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http://www.jugendliteratur.org/downloads/pressematerial/hans%20christian%20andersen%20medaille.jpg</a:t>
            </a:r>
            <a:endParaRPr lang="ru-RU" dirty="0" smtClean="0"/>
          </a:p>
          <a:p>
            <a:r>
              <a:rPr lang="en-US" dirty="0" smtClean="0">
                <a:hlinkClick r:id="rId10"/>
              </a:rPr>
              <a:t>http://royallib.com/data/images/175/cover_175969.jpg</a:t>
            </a:r>
            <a:endParaRPr lang="ru-RU" dirty="0" smtClean="0"/>
          </a:p>
          <a:p>
            <a:r>
              <a:rPr lang="en-US" dirty="0" smtClean="0">
                <a:hlinkClick r:id="rId11"/>
              </a:rPr>
              <a:t>http://easyen.ru/load/shablony_prezentacij/vremena_goda/shablony_vesennee_nastroenie/523-1-0-28096</a:t>
            </a:r>
            <a:r>
              <a:rPr lang="ru-RU" dirty="0" smtClean="0"/>
              <a:t>   фон – </a:t>
            </a:r>
            <a:r>
              <a:rPr lang="ru-RU" dirty="0" err="1" smtClean="0"/>
              <a:t>Шахторина</a:t>
            </a:r>
            <a:r>
              <a:rPr lang="ru-RU" dirty="0" smtClean="0"/>
              <a:t> О.В., учитель иностранного языка г.Камешкова</a:t>
            </a:r>
          </a:p>
          <a:p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en-US" dirty="0" smtClean="0">
                <a:hlinkClick r:id="rId12"/>
              </a:rPr>
              <a:t>http://easyen.ru/load/shablony_prezentacij/ramki_fony_shrifty/klishe_s_azhurnymi_krajami/535-1-0-20341</a:t>
            </a:r>
            <a:r>
              <a:rPr lang="ru-RU" dirty="0" smtClean="0"/>
              <a:t>   фон – </a:t>
            </a:r>
            <a:r>
              <a:rPr lang="ru-RU" dirty="0" err="1" smtClean="0"/>
              <a:t>Салиш</a:t>
            </a:r>
            <a:r>
              <a:rPr lang="ru-RU" dirty="0" smtClean="0"/>
              <a:t> С.С., учитель начальных классов г. </a:t>
            </a:r>
            <a:r>
              <a:rPr lang="ru-RU" dirty="0" err="1" smtClean="0"/>
              <a:t>Актобе</a:t>
            </a:r>
            <a:r>
              <a:rPr lang="ru-RU" dirty="0" smtClean="0"/>
              <a:t>, Казахстан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Димка\Desktop\arrow-156792__180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40352" y="6093296"/>
            <a:ext cx="857250" cy="5692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23928" y="1052736"/>
            <a:ext cx="43204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Агния Львовна </a:t>
            </a:r>
            <a:r>
              <a:rPr lang="ru-RU" sz="2800" dirty="0" err="1" smtClean="0">
                <a:latin typeface="Comic Sans MS" pitchFamily="66" charset="0"/>
              </a:rPr>
              <a:t>Барто</a:t>
            </a:r>
            <a:r>
              <a:rPr lang="ru-RU" sz="2800" dirty="0" smtClean="0">
                <a:latin typeface="Comic Sans MS" pitchFamily="66" charset="0"/>
              </a:rPr>
              <a:t> родилась в Москве,</a:t>
            </a:r>
          </a:p>
          <a:p>
            <a:pPr algn="ctr"/>
            <a:r>
              <a:rPr lang="ru-RU" sz="2800" dirty="0" smtClean="0">
                <a:latin typeface="Comic Sans MS" pitchFamily="66" charset="0"/>
              </a:rPr>
              <a:t> в семье ветеринарного  врача </a:t>
            </a:r>
          </a:p>
          <a:p>
            <a:pPr algn="ctr"/>
            <a:r>
              <a:rPr lang="ru-RU" sz="2800" dirty="0" smtClean="0">
                <a:latin typeface="Comic Sans MS" pitchFamily="66" charset="0"/>
              </a:rPr>
              <a:t>Льва Николаевича Волова. Она училась в гимназии и занималась </a:t>
            </a:r>
          </a:p>
          <a:p>
            <a:pPr algn="ctr"/>
            <a:r>
              <a:rPr lang="ru-RU" sz="2800" dirty="0" smtClean="0">
                <a:latin typeface="Comic Sans MS" pitchFamily="66" charset="0"/>
              </a:rPr>
              <a:t>в хореографическом училище, мечтала стать  балериной.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026" name="Picture 2" descr="http://s0.pic4you.ru/allimage/y2011/09-04/12216/116067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124744"/>
            <a:ext cx="3333750" cy="401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1556792"/>
            <a:ext cx="3923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Первым мужем </a:t>
            </a:r>
          </a:p>
          <a:p>
            <a:pPr algn="ctr"/>
            <a:r>
              <a:rPr lang="ru-RU" sz="2800" dirty="0" smtClean="0">
                <a:latin typeface="Comic Sans MS" pitchFamily="66" charset="0"/>
              </a:rPr>
              <a:t>Агнии Львовны  был  поэт Павел </a:t>
            </a:r>
            <a:r>
              <a:rPr lang="ru-RU" sz="2800" dirty="0" err="1" smtClean="0">
                <a:latin typeface="Comic Sans MS" pitchFamily="66" charset="0"/>
              </a:rPr>
              <a:t>Барто</a:t>
            </a:r>
            <a:r>
              <a:rPr lang="ru-RU" sz="2800" dirty="0" smtClean="0">
                <a:latin typeface="Comic Sans MS" pitchFamily="66" charset="0"/>
              </a:rPr>
              <a:t>. Совместно с ним она написала стихотворения </a:t>
            </a:r>
          </a:p>
          <a:p>
            <a:pPr algn="ctr"/>
            <a:r>
              <a:rPr lang="ru-RU" sz="2800" dirty="0" smtClean="0">
                <a:latin typeface="Comic Sans MS" pitchFamily="66" charset="0"/>
              </a:rPr>
              <a:t>«Девочка –</a:t>
            </a:r>
            <a:r>
              <a:rPr lang="ru-RU" sz="2800" dirty="0" err="1" smtClean="0">
                <a:latin typeface="Comic Sans MS" pitchFamily="66" charset="0"/>
              </a:rPr>
              <a:t>рёвушка</a:t>
            </a:r>
            <a:r>
              <a:rPr lang="ru-RU" sz="2800" dirty="0" smtClean="0">
                <a:latin typeface="Comic Sans MS" pitchFamily="66" charset="0"/>
              </a:rPr>
              <a:t>», «Девочка чумазая», «Считалочка».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9458" name="Picture 2" descr="http://iledebeaute.ru/files/images/pub/part_2/42442/src/bartofamily_org_0.jpg?1109_70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484784"/>
            <a:ext cx="4363985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692696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В 1925 году вышли в свет ее первые книжки «Китайчонок Ван Ли» и «Мишка-воришка». Большую роль в литературном  творчестве сыграла её встреча  с В. Маяковским. </a:t>
            </a:r>
          </a:p>
          <a:p>
            <a:pPr algn="ctr"/>
            <a:r>
              <a:rPr lang="ru-RU" sz="2800" dirty="0" smtClean="0">
                <a:latin typeface="Comic Sans MS" pitchFamily="66" charset="0"/>
              </a:rPr>
              <a:t>Стать настоящей поэтессой ей помогли  и К.И Чуковский, </a:t>
            </a:r>
          </a:p>
          <a:p>
            <a:pPr algn="ctr"/>
            <a:r>
              <a:rPr lang="ru-RU" sz="2800" dirty="0" smtClean="0">
                <a:latin typeface="Comic Sans MS" pitchFamily="66" charset="0"/>
              </a:rPr>
              <a:t>С.Я. Маршак.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3" name="Picture 2" descr="http://old.prodalit.ru/images/255000/2500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66081">
            <a:off x="2247160" y="3177086"/>
            <a:ext cx="1848102" cy="2537056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2" descr="http://wikilivres.ru/images/thumb/5/5f/A_Barto_Book_1925-small.jpg/180px-A_Barto_Book_1925-smal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3648" y="908720"/>
            <a:ext cx="1970986" cy="2509232"/>
          </a:xfrm>
          <a:prstGeom prst="roundRect">
            <a:avLst/>
          </a:prstGeom>
          <a:noFill/>
        </p:spPr>
      </p:pic>
      <p:pic>
        <p:nvPicPr>
          <p:cNvPr id="5" name="Picture 2" descr="http://lib-str.ru/assets/images/anons-2/978585066241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564656">
            <a:off x="640064" y="3231979"/>
            <a:ext cx="1826820" cy="2573039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836712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В годы Великой Отечественной войны </a:t>
            </a:r>
            <a:r>
              <a:rPr lang="ru-RU" sz="2800" dirty="0" err="1" smtClean="0">
                <a:latin typeface="Comic Sans MS" pitchFamily="66" charset="0"/>
              </a:rPr>
              <a:t>А.Барто</a:t>
            </a:r>
            <a:r>
              <a:rPr lang="ru-RU" sz="2800" dirty="0" smtClean="0">
                <a:latin typeface="Comic Sans MS" pitchFamily="66" charset="0"/>
              </a:rPr>
              <a:t> находилась в эвакуации в Свердловске, выступала на радио, писала для газет, выезжала  на фронт с чтением стихов. За сборник « Стихи детям» </a:t>
            </a:r>
            <a:r>
              <a:rPr lang="ru-RU" sz="2800" dirty="0" err="1" smtClean="0">
                <a:latin typeface="Comic Sans MS" pitchFamily="66" charset="0"/>
              </a:rPr>
              <a:t>Барто</a:t>
            </a:r>
            <a:r>
              <a:rPr lang="ru-RU" sz="2800" dirty="0" smtClean="0">
                <a:latin typeface="Comic Sans MS" pitchFamily="66" charset="0"/>
              </a:rPr>
              <a:t> была присуждена Государственная премия. (1950г)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3" name="Picture 2" descr="http://cs9230.vk.me/v9230215/1a81/_FZyL6FT8H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9" y="1340768"/>
            <a:ext cx="3194444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126876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После войны в течение девяти лет А. </a:t>
            </a:r>
            <a:r>
              <a:rPr lang="ru-RU" sz="2800" dirty="0" err="1" smtClean="0">
                <a:latin typeface="Comic Sans MS" pitchFamily="66" charset="0"/>
              </a:rPr>
              <a:t>Барто</a:t>
            </a:r>
            <a:r>
              <a:rPr lang="ru-RU" sz="2800" dirty="0" smtClean="0">
                <a:latin typeface="Comic Sans MS" pitchFamily="66" charset="0"/>
              </a:rPr>
              <a:t> вела на радио передачу</a:t>
            </a:r>
          </a:p>
          <a:p>
            <a:pPr algn="ctr"/>
            <a:r>
              <a:rPr lang="ru-RU" sz="2800" dirty="0" smtClean="0">
                <a:latin typeface="Comic Sans MS" pitchFamily="66" charset="0"/>
              </a:rPr>
              <a:t> «Найти человека», в которой занималась поисками людей, разлучённых войной. Работала  она  и над сценариями детских кинофильмов.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3" name="Picture 4" descr="http://www.tunnel.ru/i/post/29/292414/400165/at4602405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35494" y="1700810"/>
            <a:ext cx="4608513" cy="3456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733246"/>
            <a:ext cx="5040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latin typeface="Comic Sans MS" pitchFamily="66" charset="0"/>
              </a:rPr>
              <a:t>В 1976 году ей была присуждена Международная премия им. Х.К.Андерсена. </a:t>
            </a:r>
            <a:r>
              <a:rPr lang="ru-RU" sz="28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Всю жизнь посвятила Агния Львовна детской поэзии и оставила нам много замечательных стихотворений. Её стихи переведены на многие языки. Умерла поэтесса в возрасте 75 лет в 1981 году.</a:t>
            </a:r>
            <a:endParaRPr lang="ru-RU" sz="4000" dirty="0" smtClean="0">
              <a:latin typeface="Comic Sans MS" pitchFamily="66" charset="0"/>
              <a:cs typeface="Arial" pitchFamily="34" charset="0"/>
            </a:endParaRPr>
          </a:p>
          <a:p>
            <a:pPr algn="ctr"/>
            <a:endParaRPr lang="ru-RU" sz="2800" dirty="0">
              <a:latin typeface="Rubius" pitchFamily="2" charset="0"/>
            </a:endParaRPr>
          </a:p>
        </p:txBody>
      </p:sp>
      <p:pic>
        <p:nvPicPr>
          <p:cNvPr id="3" name="Picture 2" descr="C:\Users\Microstar\Desktop\hans christian andersen medaille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196752"/>
            <a:ext cx="3627273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Стрелка вправо 92">
            <a:hlinkClick r:id="" action="ppaction://hlinkshowjump?jump=nextslide"/>
          </p:cNvPr>
          <p:cNvSpPr/>
          <p:nvPr/>
        </p:nvSpPr>
        <p:spPr>
          <a:xfrm>
            <a:off x="8100392" y="6237312"/>
            <a:ext cx="762384" cy="4126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множение 1">
            <a:hlinkClick r:id="" action="ppaction://hlinkshowjump?jump=endshow"/>
          </p:cNvPr>
          <p:cNvSpPr/>
          <p:nvPr/>
        </p:nvSpPr>
        <p:spPr>
          <a:xfrm>
            <a:off x="7858148" y="642918"/>
            <a:ext cx="714380" cy="628648"/>
          </a:xfrm>
          <a:prstGeom prst="mathMultiply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2" name="Группа 81"/>
          <p:cNvGrpSpPr/>
          <p:nvPr/>
        </p:nvGrpSpPr>
        <p:grpSpPr>
          <a:xfrm>
            <a:off x="4572000" y="0"/>
            <a:ext cx="4572000" cy="6858000"/>
            <a:chOff x="4572000" y="0"/>
            <a:chExt cx="4572000" cy="6858000"/>
          </a:xfrm>
        </p:grpSpPr>
        <p:grpSp>
          <p:nvGrpSpPr>
            <p:cNvPr id="83" name="Группа 15"/>
            <p:cNvGrpSpPr/>
            <p:nvPr/>
          </p:nvGrpSpPr>
          <p:grpSpPr>
            <a:xfrm>
              <a:off x="4572000" y="0"/>
              <a:ext cx="4572000" cy="6858000"/>
              <a:chOff x="4572000" y="0"/>
              <a:chExt cx="4572000" cy="6858000"/>
            </a:xfrm>
          </p:grpSpPr>
          <p:pic>
            <p:nvPicPr>
              <p:cNvPr id="85" name="Picture 2" descr="C:\Users\Microstar\Desktop\Шаблон Весеннее настроение 2.jp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572000" y="0"/>
                <a:ext cx="4572000" cy="6858000"/>
              </a:xfrm>
              <a:prstGeom prst="rect">
                <a:avLst/>
              </a:prstGeom>
              <a:noFill/>
            </p:spPr>
          </p:pic>
          <p:pic>
            <p:nvPicPr>
              <p:cNvPr id="86" name="Picture 2" descr="C:\Users\Microstar\Desktop\barto_igrushki_i_007.pn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786314" y="785794"/>
                <a:ext cx="3784321" cy="5643602"/>
              </a:xfrm>
              <a:prstGeom prst="rect">
                <a:avLst/>
              </a:prstGeom>
              <a:noFill/>
            </p:spPr>
          </p:pic>
        </p:grpSp>
        <p:sp>
          <p:nvSpPr>
            <p:cNvPr id="84" name="TextBox 83"/>
            <p:cNvSpPr txBox="1"/>
            <p:nvPr/>
          </p:nvSpPr>
          <p:spPr>
            <a:xfrm>
              <a:off x="6938978" y="615316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16</a:t>
              </a:r>
              <a:endParaRPr lang="ru-RU" b="1" dirty="0"/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4357686" y="0"/>
            <a:ext cx="4786314" cy="6858000"/>
            <a:chOff x="4572000" y="0"/>
            <a:chExt cx="4786314" cy="6858000"/>
          </a:xfrm>
        </p:grpSpPr>
        <p:grpSp>
          <p:nvGrpSpPr>
            <p:cNvPr id="73" name="Группа 23"/>
            <p:cNvGrpSpPr/>
            <p:nvPr/>
          </p:nvGrpSpPr>
          <p:grpSpPr>
            <a:xfrm>
              <a:off x="4572000" y="0"/>
              <a:ext cx="4786314" cy="6858000"/>
              <a:chOff x="4572000" y="0"/>
              <a:chExt cx="4572000" cy="6858000"/>
            </a:xfrm>
          </p:grpSpPr>
          <p:pic>
            <p:nvPicPr>
              <p:cNvPr id="75" name="Picture 2" descr="C:\Users\Microstar\Desktop\Шаблон Весеннее настроение 2.jp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572000" y="0"/>
                <a:ext cx="4572000" cy="6858000"/>
              </a:xfrm>
              <a:prstGeom prst="rect">
                <a:avLst/>
              </a:prstGeom>
              <a:noFill/>
            </p:spPr>
          </p:pic>
          <p:pic>
            <p:nvPicPr>
              <p:cNvPr id="76" name="Picture 2" descr="C:\Users\Microstar\Desktop\barto_igrushki_i_008.pn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4786314" y="642918"/>
                <a:ext cx="3929090" cy="5595934"/>
              </a:xfrm>
              <a:prstGeom prst="rect">
                <a:avLst/>
              </a:prstGeom>
              <a:noFill/>
            </p:spPr>
          </p:pic>
        </p:grpSp>
        <p:sp>
          <p:nvSpPr>
            <p:cNvPr id="74" name="TextBox 73"/>
            <p:cNvSpPr txBox="1"/>
            <p:nvPr/>
          </p:nvSpPr>
          <p:spPr>
            <a:xfrm>
              <a:off x="6938978" y="615316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14</a:t>
              </a:r>
              <a:endParaRPr lang="ru-RU" b="1" dirty="0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4572000" y="0"/>
            <a:ext cx="4572000" cy="6858000"/>
            <a:chOff x="4572000" y="0"/>
            <a:chExt cx="4572000" cy="6858000"/>
          </a:xfrm>
        </p:grpSpPr>
        <p:grpSp>
          <p:nvGrpSpPr>
            <p:cNvPr id="63" name="Группа 21"/>
            <p:cNvGrpSpPr/>
            <p:nvPr/>
          </p:nvGrpSpPr>
          <p:grpSpPr>
            <a:xfrm>
              <a:off x="4572000" y="0"/>
              <a:ext cx="4572000" cy="6858000"/>
              <a:chOff x="4572000" y="0"/>
              <a:chExt cx="4572000" cy="6858000"/>
            </a:xfrm>
          </p:grpSpPr>
          <p:pic>
            <p:nvPicPr>
              <p:cNvPr id="65" name="Picture 2" descr="C:\Users\Microstar\Desktop\Шаблон Весеннее настроение 2.jp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572000" y="0"/>
                <a:ext cx="4572000" cy="6858000"/>
              </a:xfrm>
              <a:prstGeom prst="rect">
                <a:avLst/>
              </a:prstGeom>
              <a:noFill/>
            </p:spPr>
          </p:pic>
          <p:sp>
            <p:nvSpPr>
              <p:cNvPr id="66" name="TextBox 65"/>
              <p:cNvSpPr txBox="1"/>
              <p:nvPr/>
            </p:nvSpPr>
            <p:spPr>
              <a:xfrm>
                <a:off x="6786578" y="600076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/>
                  <a:t>12</a:t>
                </a:r>
                <a:endParaRPr lang="ru-RU" b="1" dirty="0"/>
              </a:p>
            </p:txBody>
          </p:sp>
        </p:grpSp>
        <p:pic>
          <p:nvPicPr>
            <p:cNvPr id="64" name="Picture 2" descr="C:\Users\Microstar\Desktop\А.Барто\articles_327_50641310861d4b638471a7f8e94d1034354152069c1c5.jpg"/>
            <p:cNvPicPr>
              <a:picLocks noChangeAspect="1" noChangeArrowheads="1"/>
            </p:cNvPicPr>
            <p:nvPr/>
          </p:nvPicPr>
          <p:blipFill>
            <a:blip r:embed="rId5" cstate="email"/>
            <a:srcRect t="-177" b="-177"/>
            <a:stretch>
              <a:fillRect/>
            </a:stretch>
          </p:blipFill>
          <p:spPr bwMode="auto">
            <a:xfrm>
              <a:off x="4714876" y="1785926"/>
              <a:ext cx="4071966" cy="3214710"/>
            </a:xfrm>
            <a:prstGeom prst="rect">
              <a:avLst/>
            </a:prstGeom>
            <a:noFill/>
          </p:spPr>
        </p:pic>
      </p:grpSp>
      <p:grpSp>
        <p:nvGrpSpPr>
          <p:cNvPr id="52" name="Группа 51"/>
          <p:cNvGrpSpPr/>
          <p:nvPr/>
        </p:nvGrpSpPr>
        <p:grpSpPr>
          <a:xfrm>
            <a:off x="4572000" y="0"/>
            <a:ext cx="4572000" cy="6858000"/>
            <a:chOff x="4572000" y="0"/>
            <a:chExt cx="4572000" cy="6858000"/>
          </a:xfrm>
        </p:grpSpPr>
        <p:grpSp>
          <p:nvGrpSpPr>
            <p:cNvPr id="53" name="Группа 21"/>
            <p:cNvGrpSpPr/>
            <p:nvPr/>
          </p:nvGrpSpPr>
          <p:grpSpPr>
            <a:xfrm>
              <a:off x="4572000" y="0"/>
              <a:ext cx="4572000" cy="6858000"/>
              <a:chOff x="4572000" y="0"/>
              <a:chExt cx="4572000" cy="6858000"/>
            </a:xfrm>
          </p:grpSpPr>
          <p:pic>
            <p:nvPicPr>
              <p:cNvPr id="55" name="Picture 2" descr="C:\Users\Microstar\Desktop\Шаблон Весеннее настроение 2.jp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572000" y="0"/>
                <a:ext cx="4572000" cy="6858000"/>
              </a:xfrm>
              <a:prstGeom prst="rect">
                <a:avLst/>
              </a:prstGeom>
              <a:noFill/>
            </p:spPr>
          </p:pic>
          <p:sp>
            <p:nvSpPr>
              <p:cNvPr id="56" name="TextBox 55"/>
              <p:cNvSpPr txBox="1"/>
              <p:nvPr/>
            </p:nvSpPr>
            <p:spPr>
              <a:xfrm>
                <a:off x="6786578" y="600076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/>
                  <a:t>10</a:t>
                </a:r>
                <a:endParaRPr lang="ru-RU" b="1" dirty="0"/>
              </a:p>
            </p:txBody>
          </p:sp>
        </p:grpSp>
        <p:pic>
          <p:nvPicPr>
            <p:cNvPr id="54" name="Picture 2" descr="C:\Users\Microstar\Desktop\8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DFDFB"/>
                </a:clrFrom>
                <a:clrTo>
                  <a:srgbClr val="FDFDF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72066" y="857232"/>
              <a:ext cx="3500462" cy="4863303"/>
            </a:xfrm>
            <a:prstGeom prst="rect">
              <a:avLst/>
            </a:prstGeom>
            <a:noFill/>
          </p:spPr>
        </p:pic>
      </p:grpSp>
      <p:grpSp>
        <p:nvGrpSpPr>
          <p:cNvPr id="42" name="Группа 41"/>
          <p:cNvGrpSpPr/>
          <p:nvPr/>
        </p:nvGrpSpPr>
        <p:grpSpPr>
          <a:xfrm>
            <a:off x="4572000" y="0"/>
            <a:ext cx="4572000" cy="6858000"/>
            <a:chOff x="4572000" y="0"/>
            <a:chExt cx="4572000" cy="6858000"/>
          </a:xfrm>
        </p:grpSpPr>
        <p:grpSp>
          <p:nvGrpSpPr>
            <p:cNvPr id="43" name="Группа 12"/>
            <p:cNvGrpSpPr/>
            <p:nvPr/>
          </p:nvGrpSpPr>
          <p:grpSpPr>
            <a:xfrm>
              <a:off x="4572000" y="0"/>
              <a:ext cx="4572000" cy="6858000"/>
              <a:chOff x="4572000" y="0"/>
              <a:chExt cx="4572000" cy="6858000"/>
            </a:xfrm>
          </p:grpSpPr>
          <p:pic>
            <p:nvPicPr>
              <p:cNvPr id="45" name="Picture 2" descr="C:\Users\Microstar\Desktop\Шаблон Весеннее настроение 2.jp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572000" y="0"/>
                <a:ext cx="4572000" cy="6858000"/>
              </a:xfrm>
              <a:prstGeom prst="rect">
                <a:avLst/>
              </a:prstGeom>
              <a:noFill/>
            </p:spPr>
          </p:pic>
          <p:pic>
            <p:nvPicPr>
              <p:cNvPr id="46" name="Picture 2" descr="http://illustrators.ru/illustrations/454827_original.jpg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4929190" y="928670"/>
                <a:ext cx="3643338" cy="467447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44" name="TextBox 43"/>
            <p:cNvSpPr txBox="1"/>
            <p:nvPr/>
          </p:nvSpPr>
          <p:spPr>
            <a:xfrm>
              <a:off x="6786578" y="60007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8</a:t>
              </a:r>
              <a:endParaRPr lang="ru-RU" b="1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572000" y="0"/>
            <a:ext cx="4572000" cy="6858000"/>
            <a:chOff x="4572000" y="0"/>
            <a:chExt cx="4572000" cy="6858000"/>
          </a:xfrm>
        </p:grpSpPr>
        <p:grpSp>
          <p:nvGrpSpPr>
            <p:cNvPr id="33" name="Группа 12"/>
            <p:cNvGrpSpPr/>
            <p:nvPr/>
          </p:nvGrpSpPr>
          <p:grpSpPr>
            <a:xfrm>
              <a:off x="4572000" y="0"/>
              <a:ext cx="4572000" cy="6858000"/>
              <a:chOff x="4572000" y="0"/>
              <a:chExt cx="4572000" cy="6858000"/>
            </a:xfrm>
          </p:grpSpPr>
          <p:pic>
            <p:nvPicPr>
              <p:cNvPr id="35" name="Picture 2" descr="C:\Users\Microstar\Desktop\Шаблон Весеннее настроение 2.jp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572000" y="0"/>
                <a:ext cx="4572000" cy="6858000"/>
              </a:xfrm>
              <a:prstGeom prst="rect">
                <a:avLst/>
              </a:prstGeom>
              <a:noFill/>
            </p:spPr>
          </p:pic>
          <p:pic>
            <p:nvPicPr>
              <p:cNvPr id="36" name="Picture 2" descr="C:\Users\Microstar\Desktop\А.Барто\5.jpg"/>
              <p:cNvPicPr>
                <a:picLocks noChangeAspect="1" noChangeArrowheads="1"/>
              </p:cNvPicPr>
              <p:nvPr/>
            </p:nvPicPr>
            <p:blipFill>
              <a:blip r:embed="rId8" cstate="email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961337" y="1142984"/>
                <a:ext cx="3567882" cy="4357718"/>
              </a:xfrm>
              <a:prstGeom prst="rect">
                <a:avLst/>
              </a:prstGeom>
              <a:noFill/>
            </p:spPr>
          </p:pic>
        </p:grpSp>
        <p:sp>
          <p:nvSpPr>
            <p:cNvPr id="34" name="TextBox 33"/>
            <p:cNvSpPr txBox="1"/>
            <p:nvPr/>
          </p:nvSpPr>
          <p:spPr>
            <a:xfrm>
              <a:off x="6786578" y="60007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6</a:t>
              </a:r>
              <a:endParaRPr lang="ru-RU" b="1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572000" y="0"/>
            <a:ext cx="4572000" cy="6858000"/>
            <a:chOff x="4572000" y="0"/>
            <a:chExt cx="4572000" cy="6858000"/>
          </a:xfrm>
        </p:grpSpPr>
        <p:grpSp>
          <p:nvGrpSpPr>
            <p:cNvPr id="23" name="Группа 14"/>
            <p:cNvGrpSpPr/>
            <p:nvPr/>
          </p:nvGrpSpPr>
          <p:grpSpPr>
            <a:xfrm>
              <a:off x="4572000" y="0"/>
              <a:ext cx="4572000" cy="6858000"/>
              <a:chOff x="4572000" y="0"/>
              <a:chExt cx="4572000" cy="6858000"/>
            </a:xfrm>
          </p:grpSpPr>
          <p:pic>
            <p:nvPicPr>
              <p:cNvPr id="25" name="Picture 2" descr="C:\Users\Microstar\Desktop\Шаблон Весеннее настроение 2.jp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572000" y="0"/>
                <a:ext cx="4572000" cy="6858000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C:\Users\Microstar\Desktop\А.Барто\003.jpg"/>
              <p:cNvPicPr>
                <a:picLocks noChangeAspect="1" noChangeArrowheads="1"/>
              </p:cNvPicPr>
              <p:nvPr/>
            </p:nvPicPr>
            <p:blipFill>
              <a:blip r:embed="rId9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714876" y="1142984"/>
                <a:ext cx="4071966" cy="5072074"/>
              </a:xfrm>
              <a:prstGeom prst="rect">
                <a:avLst/>
              </a:prstGeom>
              <a:noFill/>
            </p:spPr>
          </p:pic>
        </p:grpSp>
        <p:sp>
          <p:nvSpPr>
            <p:cNvPr id="24" name="TextBox 23"/>
            <p:cNvSpPr txBox="1"/>
            <p:nvPr/>
          </p:nvSpPr>
          <p:spPr>
            <a:xfrm>
              <a:off x="6786578" y="60007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4</a:t>
              </a:r>
              <a:endParaRPr lang="ru-RU" b="1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572000" y="0"/>
            <a:ext cx="4572000" cy="6858000"/>
            <a:chOff x="4572000" y="0"/>
            <a:chExt cx="4572000" cy="6858000"/>
          </a:xfrm>
        </p:grpSpPr>
        <p:grpSp>
          <p:nvGrpSpPr>
            <p:cNvPr id="13" name="Группа 9"/>
            <p:cNvGrpSpPr/>
            <p:nvPr/>
          </p:nvGrpSpPr>
          <p:grpSpPr>
            <a:xfrm>
              <a:off x="4572000" y="0"/>
              <a:ext cx="4572000" cy="6858000"/>
              <a:chOff x="4572000" y="0"/>
              <a:chExt cx="4572000" cy="6858000"/>
            </a:xfrm>
          </p:grpSpPr>
          <p:pic>
            <p:nvPicPr>
              <p:cNvPr id="15" name="Picture 2" descr="C:\Users\Microstar\Desktop\детям (FILEminimizer).jpg"/>
              <p:cNvPicPr>
                <a:picLocks noChangeAspect="1"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4572000" y="0"/>
                <a:ext cx="4572000" cy="6858000"/>
              </a:xfrm>
              <a:prstGeom prst="rect">
                <a:avLst/>
              </a:prstGeom>
              <a:noFill/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5429256" y="1000108"/>
                <a:ext cx="2903359" cy="4462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omic Sans MS" pitchFamily="66" charset="0"/>
                  </a:rPr>
                  <a:t>Содержание</a:t>
                </a:r>
              </a:p>
              <a:p>
                <a:endParaRPr lang="ru-RU" sz="2400" dirty="0" smtClean="0">
                  <a:latin typeface="Comic Sans MS" pitchFamily="66" charset="0"/>
                </a:endParaRPr>
              </a:p>
              <a:p>
                <a:r>
                  <a:rPr lang="ru-RU" sz="3200" dirty="0" smtClean="0">
                    <a:latin typeface="Comic Sans MS" pitchFamily="66" charset="0"/>
                  </a:rPr>
                  <a:t>1.Мишка</a:t>
                </a:r>
              </a:p>
              <a:p>
                <a:r>
                  <a:rPr lang="ru-RU" sz="3200" dirty="0" smtClean="0">
                    <a:latin typeface="Comic Sans MS" pitchFamily="66" charset="0"/>
                  </a:rPr>
                  <a:t>2.Лошадка</a:t>
                </a:r>
              </a:p>
              <a:p>
                <a:r>
                  <a:rPr lang="ru-RU" sz="3200" dirty="0" smtClean="0">
                    <a:latin typeface="Comic Sans MS" pitchFamily="66" charset="0"/>
                  </a:rPr>
                  <a:t>3.Зайка</a:t>
                </a:r>
              </a:p>
              <a:p>
                <a:r>
                  <a:rPr lang="ru-RU" sz="3200" dirty="0" smtClean="0">
                    <a:latin typeface="Comic Sans MS" pitchFamily="66" charset="0"/>
                  </a:rPr>
                  <a:t>4.Мячик</a:t>
                </a:r>
              </a:p>
              <a:p>
                <a:r>
                  <a:rPr lang="ru-RU" sz="3200" dirty="0" smtClean="0">
                    <a:latin typeface="Comic Sans MS" pitchFamily="66" charset="0"/>
                  </a:rPr>
                  <a:t>5.Бычок</a:t>
                </a:r>
              </a:p>
              <a:p>
                <a:r>
                  <a:rPr lang="ru-RU" sz="3200" dirty="0" smtClean="0">
                    <a:latin typeface="Comic Sans MS" pitchFamily="66" charset="0"/>
                  </a:rPr>
                  <a:t>6.Кораблик</a:t>
                </a:r>
              </a:p>
              <a:p>
                <a:r>
                  <a:rPr lang="ru-RU" sz="3200" dirty="0" smtClean="0">
                    <a:latin typeface="Comic Sans MS" pitchFamily="66" charset="0"/>
                  </a:rPr>
                  <a:t>7.Козлёнок</a:t>
                </a:r>
                <a:endParaRPr lang="ru-RU" sz="3200" dirty="0">
                  <a:latin typeface="Comic Sans MS" pitchFamily="66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6786578" y="60007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2</a:t>
              </a:r>
              <a:endParaRPr lang="ru-RU" b="1" dirty="0"/>
            </a:p>
          </p:txBody>
        </p:sp>
      </p:grpSp>
      <p:grpSp>
        <p:nvGrpSpPr>
          <p:cNvPr id="3" name="Группа 9"/>
          <p:cNvGrpSpPr/>
          <p:nvPr/>
        </p:nvGrpSpPr>
        <p:grpSpPr>
          <a:xfrm>
            <a:off x="4572000" y="0"/>
            <a:ext cx="4572000" cy="6858000"/>
            <a:chOff x="4572000" y="0"/>
            <a:chExt cx="4572000" cy="6858000"/>
          </a:xfrm>
          <a:blipFill>
            <a:blip r:embed="rId11"/>
            <a:stretch>
              <a:fillRect/>
            </a:stretch>
          </a:blipFill>
        </p:grpSpPr>
        <p:pic>
          <p:nvPicPr>
            <p:cNvPr id="4" name="Picture 2" descr="C:\Users\Microstar\Desktop\Шаблон Весеннее настроение 2.jpg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4572000" y="0"/>
              <a:ext cx="4572000" cy="6858000"/>
            </a:xfrm>
            <a:prstGeom prst="rect">
              <a:avLst/>
            </a:prstGeom>
            <a:grpFill/>
          </p:spPr>
        </p:pic>
        <p:pic>
          <p:nvPicPr>
            <p:cNvPr id="5" name="Picture 2" descr="C:\Users\Microstar\Desktop\001.jpg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4643438" y="214290"/>
              <a:ext cx="4286280" cy="642942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</p:pic>
      </p:grpSp>
      <p:grpSp>
        <p:nvGrpSpPr>
          <p:cNvPr id="6" name="Группа 3"/>
          <p:cNvGrpSpPr/>
          <p:nvPr/>
        </p:nvGrpSpPr>
        <p:grpSpPr>
          <a:xfrm>
            <a:off x="0" y="0"/>
            <a:ext cx="4572000" cy="6858000"/>
            <a:chOff x="0" y="0"/>
            <a:chExt cx="4572000" cy="6858000"/>
          </a:xfrm>
        </p:grpSpPr>
        <p:grpSp>
          <p:nvGrpSpPr>
            <p:cNvPr id="7" name="Группа 10"/>
            <p:cNvGrpSpPr/>
            <p:nvPr/>
          </p:nvGrpSpPr>
          <p:grpSpPr>
            <a:xfrm>
              <a:off x="0" y="0"/>
              <a:ext cx="4572000" cy="6858000"/>
              <a:chOff x="0" y="0"/>
              <a:chExt cx="4572000" cy="6858000"/>
            </a:xfrm>
          </p:grpSpPr>
          <p:pic>
            <p:nvPicPr>
              <p:cNvPr id="9" name="Picture 2" descr="C:\Users\Microstar\Desktop\Шаблон Весеннее настроение 2.jpg"/>
              <p:cNvPicPr>
                <a:picLocks noChangeAspect="1"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0" y="0"/>
                <a:ext cx="4572000" cy="6858000"/>
              </a:xfrm>
              <a:prstGeom prst="rect">
                <a:avLst/>
              </a:prstGeom>
              <a:noFill/>
            </p:spPr>
          </p:pic>
          <p:pic>
            <p:nvPicPr>
              <p:cNvPr id="10" name="Picture 2" descr="C:\Users\Microstar\Desktop\008262 (1).jpg"/>
              <p:cNvPicPr>
                <a:picLocks noChangeAspect="1" noChangeArrowheads="1"/>
              </p:cNvPicPr>
              <p:nvPr/>
            </p:nvPicPr>
            <p:blipFill>
              <a:blip r:embed="rId1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00100" y="928670"/>
                <a:ext cx="2870379" cy="3500462"/>
              </a:xfrm>
              <a:prstGeom prst="rect">
                <a:avLst/>
              </a:prstGeom>
              <a:noFill/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2214546" y="60722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1</a:t>
              </a:r>
              <a:endParaRPr lang="ru-RU" b="1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0" y="0"/>
            <a:ext cx="4572000" cy="6858000"/>
            <a:chOff x="0" y="0"/>
            <a:chExt cx="4572000" cy="6858000"/>
          </a:xfrm>
        </p:grpSpPr>
        <p:grpSp>
          <p:nvGrpSpPr>
            <p:cNvPr id="18" name="Группа 14"/>
            <p:cNvGrpSpPr/>
            <p:nvPr/>
          </p:nvGrpSpPr>
          <p:grpSpPr>
            <a:xfrm>
              <a:off x="0" y="0"/>
              <a:ext cx="4572000" cy="6858000"/>
              <a:chOff x="0" y="0"/>
              <a:chExt cx="4572000" cy="6858000"/>
            </a:xfrm>
          </p:grpSpPr>
          <p:pic>
            <p:nvPicPr>
              <p:cNvPr id="20" name="Picture 2" descr="C:\Users\Microstar\Desktop\Шаблон Весеннее настроение 2.jpg"/>
              <p:cNvPicPr>
                <a:picLocks noChangeAspect="1"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0" y="0"/>
                <a:ext cx="4572000" cy="6858000"/>
              </a:xfrm>
              <a:prstGeom prst="rect">
                <a:avLst/>
              </a:prstGeom>
              <a:noFill/>
            </p:spPr>
          </p:pic>
          <p:sp>
            <p:nvSpPr>
              <p:cNvPr id="21" name="Прямоугольник 20"/>
              <p:cNvSpPr/>
              <p:nvPr/>
            </p:nvSpPr>
            <p:spPr>
              <a:xfrm>
                <a:off x="214282" y="928670"/>
                <a:ext cx="4357718" cy="5016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ru-RU" sz="3200" b="1" dirty="0" smtClean="0">
                    <a:ln w="1905"/>
                    <a:solidFill>
                      <a:schemeClr val="accent6">
                        <a:lumMod val="50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omic Sans MS" pitchFamily="66" charset="0"/>
                    <a:ea typeface="Times New Roman" pitchFamily="18" charset="0"/>
                    <a:cs typeface="Times New Roman" pitchFamily="18" charset="0"/>
                  </a:rPr>
                  <a:t>Мишка</a:t>
                </a:r>
              </a:p>
              <a:p>
                <a:pPr lvl="0" algn="ctr"/>
                <a:endParaRPr lang="ru-RU" sz="3200" b="1" dirty="0" smtClean="0">
                  <a:ln w="1905"/>
                  <a:solidFill>
                    <a:schemeClr val="accent6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ea typeface="Times New Roman" pitchFamily="18" charset="0"/>
                  <a:cs typeface="Times New Roman" pitchFamily="18" charset="0"/>
                </a:endParaRPr>
              </a:p>
              <a:p>
                <a:pPr lvl="0" algn="ctr"/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omic Sans MS" pitchFamily="66" charset="0"/>
                    <a:cs typeface="Times New Roman" pitchFamily="18" charset="0"/>
                  </a:rPr>
                  <a:t>Уронили Мишку на пол,</a:t>
                </a:r>
              </a:p>
              <a:p>
                <a:pPr lvl="0" algn="ctr"/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omic Sans MS" pitchFamily="66" charset="0"/>
                    <a:cs typeface="Times New Roman" pitchFamily="18" charset="0"/>
                  </a:rPr>
                  <a:t>Оторвали Мишке лапу.</a:t>
                </a:r>
              </a:p>
              <a:p>
                <a:pPr lvl="0" algn="ctr"/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omic Sans MS" pitchFamily="66" charset="0"/>
                    <a:cs typeface="Times New Roman" pitchFamily="18" charset="0"/>
                  </a:rPr>
                  <a:t>Всё равно его не брошу-</a:t>
                </a:r>
              </a:p>
              <a:p>
                <a:pPr lvl="0" algn="ctr"/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omic Sans MS" pitchFamily="66" charset="0"/>
                    <a:cs typeface="Times New Roman" pitchFamily="18" charset="0"/>
                  </a:rPr>
                  <a:t>Потому что он хороший.</a:t>
                </a:r>
                <a:endParaRPr lang="ru-RU" sz="4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cs typeface="Arial" pitchFamily="34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214546" y="60722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3</a:t>
              </a:r>
              <a:endParaRPr lang="ru-RU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0" y="0"/>
            <a:ext cx="4572000" cy="6858000"/>
            <a:chOff x="0" y="0"/>
            <a:chExt cx="4572000" cy="6858000"/>
          </a:xfrm>
        </p:grpSpPr>
        <p:grpSp>
          <p:nvGrpSpPr>
            <p:cNvPr id="28" name="Группа 20"/>
            <p:cNvGrpSpPr/>
            <p:nvPr/>
          </p:nvGrpSpPr>
          <p:grpSpPr>
            <a:xfrm>
              <a:off x="0" y="0"/>
              <a:ext cx="4572000" cy="6858000"/>
              <a:chOff x="0" y="0"/>
              <a:chExt cx="4572000" cy="6858000"/>
            </a:xfrm>
          </p:grpSpPr>
          <p:pic>
            <p:nvPicPr>
              <p:cNvPr id="30" name="Picture 2" descr="C:\Users\Microstar\Desktop\Шаблон Весеннее настроение 2.jpg"/>
              <p:cNvPicPr>
                <a:picLocks noChangeAspect="1"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0" y="0"/>
                <a:ext cx="4572000" cy="6858000"/>
              </a:xfrm>
              <a:prstGeom prst="rect">
                <a:avLst/>
              </a:prstGeom>
              <a:noFill/>
            </p:spPr>
          </p:pic>
          <p:sp>
            <p:nvSpPr>
              <p:cNvPr id="31" name="Прямоугольник 30"/>
              <p:cNvSpPr/>
              <p:nvPr/>
            </p:nvSpPr>
            <p:spPr>
              <a:xfrm>
                <a:off x="0" y="928670"/>
                <a:ext cx="4572000" cy="50167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ctr"/>
                <a:r>
                  <a:rPr lang="ru-RU" sz="3200" b="1" dirty="0" smtClean="0">
                    <a:ln w="1905"/>
                    <a:solidFill>
                      <a:schemeClr val="accent6">
                        <a:lumMod val="50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omic Sans MS" pitchFamily="66" charset="0"/>
                    <a:ea typeface="Times New Roman" pitchFamily="18" charset="0"/>
                    <a:cs typeface="Times New Roman" pitchFamily="18" charset="0"/>
                  </a:rPr>
                  <a:t>Лошадка</a:t>
                </a:r>
              </a:p>
              <a:p>
                <a:pPr lvl="0" algn="ctr"/>
                <a:endParaRPr lang="ru-RU" sz="3200" b="1" dirty="0" smtClean="0">
                  <a:ln w="1905"/>
                  <a:solidFill>
                    <a:schemeClr val="accent6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ea typeface="Times New Roman" pitchFamily="18" charset="0"/>
                  <a:cs typeface="Times New Roman" pitchFamily="18" charset="0"/>
                </a:endParaRPr>
              </a:p>
              <a:p>
                <a:pPr lvl="0" algn="ctr"/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omic Sans MS" pitchFamily="66" charset="0"/>
                    <a:cs typeface="Times New Roman" pitchFamily="18" charset="0"/>
                  </a:rPr>
                  <a:t>Я люблю свою лошадку,</a:t>
                </a:r>
              </a:p>
              <a:p>
                <a:pPr lvl="0" algn="ctr"/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omic Sans MS" pitchFamily="66" charset="0"/>
                    <a:cs typeface="Times New Roman" pitchFamily="18" charset="0"/>
                  </a:rPr>
                  <a:t>Причешу ей шёрстку гладко,</a:t>
                </a:r>
              </a:p>
              <a:p>
                <a:pPr lvl="0" algn="ctr"/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omic Sans MS" pitchFamily="66" charset="0"/>
                    <a:cs typeface="Times New Roman" pitchFamily="18" charset="0"/>
                  </a:rPr>
                  <a:t>Гребешком приглажу хвостик</a:t>
                </a:r>
              </a:p>
              <a:p>
                <a:pPr lvl="0" algn="ctr"/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omic Sans MS" pitchFamily="66" charset="0"/>
                    <a:cs typeface="Times New Roman" pitchFamily="18" charset="0"/>
                  </a:rPr>
                  <a:t>И верхом поеду в гости.</a:t>
                </a:r>
                <a:endParaRPr lang="ru-RU" sz="4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cs typeface="Arial" pitchFamily="34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214546" y="60722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5</a:t>
              </a:r>
              <a:endParaRPr lang="ru-RU" b="1" dirty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0" y="0"/>
            <a:ext cx="4572000" cy="6858000"/>
            <a:chOff x="0" y="0"/>
            <a:chExt cx="4572000" cy="6858000"/>
          </a:xfrm>
        </p:grpSpPr>
        <p:grpSp>
          <p:nvGrpSpPr>
            <p:cNvPr id="38" name="Группа 20"/>
            <p:cNvGrpSpPr/>
            <p:nvPr/>
          </p:nvGrpSpPr>
          <p:grpSpPr>
            <a:xfrm>
              <a:off x="0" y="0"/>
              <a:ext cx="4572000" cy="6858000"/>
              <a:chOff x="0" y="0"/>
              <a:chExt cx="4572000" cy="6858000"/>
            </a:xfrm>
          </p:grpSpPr>
          <p:pic>
            <p:nvPicPr>
              <p:cNvPr id="40" name="Picture 2" descr="C:\Users\Microstar\Desktop\Шаблон Весеннее настроение 2.jpg"/>
              <p:cNvPicPr>
                <a:picLocks noChangeAspect="1"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0" y="0"/>
                <a:ext cx="4572000" cy="6858000"/>
              </a:xfrm>
              <a:prstGeom prst="rect">
                <a:avLst/>
              </a:prstGeom>
              <a:noFill/>
            </p:spPr>
          </p:pic>
          <p:sp>
            <p:nvSpPr>
              <p:cNvPr id="41" name="Прямоугольник 40"/>
              <p:cNvSpPr/>
              <p:nvPr/>
            </p:nvSpPr>
            <p:spPr>
              <a:xfrm>
                <a:off x="214282" y="1142984"/>
                <a:ext cx="4286280" cy="5016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3200" b="1" dirty="0" smtClean="0">
                    <a:ln w="1905"/>
                    <a:solidFill>
                      <a:schemeClr val="accent6">
                        <a:lumMod val="50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omic Sans MS" pitchFamily="66" charset="0"/>
                    <a:ea typeface="Times New Roman" pitchFamily="18" charset="0"/>
                    <a:cs typeface="Times New Roman" pitchFamily="18" charset="0"/>
                  </a:rPr>
                  <a:t>Зайка</a:t>
                </a: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200" b="1" dirty="0" smtClean="0">
                  <a:ln w="1905"/>
                  <a:solidFill>
                    <a:schemeClr val="accent6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ea typeface="Times New Roman" pitchFamily="18" charset="0"/>
                  <a:cs typeface="Times New Roman" pitchFamily="18" charset="0"/>
                </a:endParaRP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omic Sans MS" pitchFamily="66" charset="0"/>
                    <a:ea typeface="Times New Roman" pitchFamily="18" charset="0"/>
                    <a:cs typeface="Times New Roman" pitchFamily="18" charset="0"/>
                  </a:rPr>
                  <a:t>Зайку бросила хозяйка -</a:t>
                </a:r>
                <a:b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omic Sans MS" pitchFamily="66" charset="0"/>
                    <a:ea typeface="Times New Roman" pitchFamily="18" charset="0"/>
                    <a:cs typeface="Times New Roman" pitchFamily="18" charset="0"/>
                  </a:rPr>
                </a:br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omic Sans MS" pitchFamily="66" charset="0"/>
                    <a:ea typeface="Times New Roman" pitchFamily="18" charset="0"/>
                    <a:cs typeface="Times New Roman" pitchFamily="18" charset="0"/>
                  </a:rPr>
                  <a:t>Под дождем остался зайка.</a:t>
                </a:r>
                <a:b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omic Sans MS" pitchFamily="66" charset="0"/>
                    <a:ea typeface="Times New Roman" pitchFamily="18" charset="0"/>
                    <a:cs typeface="Times New Roman" pitchFamily="18" charset="0"/>
                  </a:rPr>
                </a:br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omic Sans MS" pitchFamily="66" charset="0"/>
                    <a:ea typeface="Times New Roman" pitchFamily="18" charset="0"/>
                    <a:cs typeface="Times New Roman" pitchFamily="18" charset="0"/>
                  </a:rPr>
                  <a:t>Со скамейки слезть не мог,</a:t>
                </a:r>
                <a:b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omic Sans MS" pitchFamily="66" charset="0"/>
                    <a:ea typeface="Times New Roman" pitchFamily="18" charset="0"/>
                    <a:cs typeface="Times New Roman" pitchFamily="18" charset="0"/>
                  </a:rPr>
                </a:br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omic Sans MS" pitchFamily="66" charset="0"/>
                    <a:ea typeface="Times New Roman" pitchFamily="18" charset="0"/>
                    <a:cs typeface="Times New Roman" pitchFamily="18" charset="0"/>
                  </a:rPr>
                  <a:t>Весь до ниточки промок.</a:t>
                </a:r>
                <a:endParaRPr lang="ru-RU" sz="4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cs typeface="Arial" pitchFamily="34" charset="0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2214546" y="60722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7</a:t>
              </a:r>
              <a:endParaRPr lang="ru-RU" b="1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0" y="0"/>
            <a:ext cx="4572000" cy="6858000"/>
            <a:chOff x="0" y="0"/>
            <a:chExt cx="4572000" cy="6858000"/>
          </a:xfrm>
        </p:grpSpPr>
        <p:grpSp>
          <p:nvGrpSpPr>
            <p:cNvPr id="48" name="Группа 27"/>
            <p:cNvGrpSpPr/>
            <p:nvPr/>
          </p:nvGrpSpPr>
          <p:grpSpPr>
            <a:xfrm>
              <a:off x="0" y="0"/>
              <a:ext cx="4572000" cy="6858000"/>
              <a:chOff x="0" y="0"/>
              <a:chExt cx="4572000" cy="6858000"/>
            </a:xfrm>
          </p:grpSpPr>
          <p:pic>
            <p:nvPicPr>
              <p:cNvPr id="50" name="Picture 2" descr="C:\Users\Microstar\Desktop\Шаблон Весеннее настроение 2.jpg"/>
              <p:cNvPicPr>
                <a:picLocks noChangeAspect="1"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0" y="0"/>
                <a:ext cx="4572000" cy="6858000"/>
              </a:xfrm>
              <a:prstGeom prst="rect">
                <a:avLst/>
              </a:prstGeom>
              <a:noFill/>
            </p:spPr>
          </p:pic>
          <p:sp>
            <p:nvSpPr>
              <p:cNvPr id="51" name="TextBox 50"/>
              <p:cNvSpPr txBox="1"/>
              <p:nvPr/>
            </p:nvSpPr>
            <p:spPr>
              <a:xfrm>
                <a:off x="2214546" y="607220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/>
                  <a:t>9</a:t>
                </a:r>
                <a:endParaRPr lang="ru-RU" b="1" dirty="0"/>
              </a:p>
            </p:txBody>
          </p:sp>
        </p:grpSp>
        <p:sp>
          <p:nvSpPr>
            <p:cNvPr id="49" name="Прямоугольник 48"/>
            <p:cNvSpPr/>
            <p:nvPr/>
          </p:nvSpPr>
          <p:spPr>
            <a:xfrm>
              <a:off x="0" y="928670"/>
              <a:ext cx="4572000" cy="501675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/>
              <a:r>
                <a:rPr lang="ru-RU" sz="3200" b="1" dirty="0" smtClean="0">
                  <a:ln w="1905"/>
                  <a:solidFill>
                    <a:schemeClr val="accent6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ea typeface="Times New Roman" pitchFamily="18" charset="0"/>
                  <a:cs typeface="Times New Roman" pitchFamily="18" charset="0"/>
                </a:rPr>
                <a:t>Мячик</a:t>
              </a:r>
            </a:p>
            <a:p>
              <a:pPr lvl="0" algn="ctr"/>
              <a:endPara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endParaRPr>
            </a:p>
            <a:p>
              <a:pPr lvl="0" algn="ctr"/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cs typeface="Times New Roman" pitchFamily="18" charset="0"/>
                </a:rPr>
                <a:t>Наша Таня громко плачет:</a:t>
              </a:r>
            </a:p>
            <a:p>
              <a:pPr lvl="0" algn="ctr"/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cs typeface="Times New Roman" pitchFamily="18" charset="0"/>
                </a:rPr>
                <a:t>Уронила в речку мячик.</a:t>
              </a:r>
            </a:p>
            <a:p>
              <a:pPr lvl="0" algn="ctr"/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cs typeface="Times New Roman" pitchFamily="18" charset="0"/>
                </a:rPr>
                <a:t>-Тише, Танечка, </a:t>
              </a:r>
            </a:p>
            <a:p>
              <a:pPr lvl="0" algn="ctr"/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cs typeface="Times New Roman" pitchFamily="18" charset="0"/>
                </a:rPr>
                <a:t>не плачь.</a:t>
              </a:r>
            </a:p>
            <a:p>
              <a:pPr lvl="0" algn="ctr"/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cs typeface="Times New Roman" pitchFamily="18" charset="0"/>
                </a:rPr>
                <a:t>Не утонет в речке мяч.</a:t>
              </a:r>
              <a:endPara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0" y="0"/>
            <a:ext cx="4572000" cy="6858000"/>
            <a:chOff x="0" y="0"/>
            <a:chExt cx="4572000" cy="6858000"/>
          </a:xfrm>
        </p:grpSpPr>
        <p:grpSp>
          <p:nvGrpSpPr>
            <p:cNvPr id="58" name="Группа 27"/>
            <p:cNvGrpSpPr/>
            <p:nvPr/>
          </p:nvGrpSpPr>
          <p:grpSpPr>
            <a:xfrm>
              <a:off x="0" y="0"/>
              <a:ext cx="4572000" cy="6858000"/>
              <a:chOff x="0" y="0"/>
              <a:chExt cx="4572000" cy="6858000"/>
            </a:xfrm>
          </p:grpSpPr>
          <p:pic>
            <p:nvPicPr>
              <p:cNvPr id="60" name="Picture 2" descr="C:\Users\Microstar\Desktop\Шаблон Весеннее настроение 2.jpg"/>
              <p:cNvPicPr>
                <a:picLocks noChangeAspect="1"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0" y="0"/>
                <a:ext cx="4572000" cy="6858000"/>
              </a:xfrm>
              <a:prstGeom prst="rect">
                <a:avLst/>
              </a:prstGeom>
              <a:noFill/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2214546" y="607220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/>
                  <a:t>11</a:t>
                </a:r>
                <a:endParaRPr lang="ru-RU" b="1" dirty="0"/>
              </a:p>
            </p:txBody>
          </p:sp>
        </p:grpSp>
        <p:sp>
          <p:nvSpPr>
            <p:cNvPr id="59" name="Прямоугольник 58"/>
            <p:cNvSpPr/>
            <p:nvPr/>
          </p:nvSpPr>
          <p:spPr>
            <a:xfrm>
              <a:off x="0" y="1071546"/>
              <a:ext cx="4572000" cy="403187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/>
              <a:r>
                <a:rPr lang="ru-RU" sz="3200" b="1" dirty="0" smtClean="0">
                  <a:ln w="1905"/>
                  <a:solidFill>
                    <a:schemeClr val="accent6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ea typeface="Times New Roman" pitchFamily="18" charset="0"/>
                  <a:cs typeface="Times New Roman" pitchFamily="18" charset="0"/>
                </a:rPr>
                <a:t>Бычок </a:t>
              </a:r>
            </a:p>
            <a:p>
              <a:pPr lvl="0" algn="ctr"/>
              <a:endPara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endParaRPr>
            </a:p>
            <a:p>
              <a:pPr lvl="0" algn="ctr"/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cs typeface="Times New Roman" pitchFamily="18" charset="0"/>
                </a:rPr>
                <a:t>Идёт бычок, качается,</a:t>
              </a:r>
            </a:p>
            <a:p>
              <a:pPr lvl="0" algn="ctr"/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cs typeface="Times New Roman" pitchFamily="18" charset="0"/>
                </a:rPr>
                <a:t>Вздыхает на ходу:</a:t>
              </a:r>
            </a:p>
            <a:p>
              <a:pPr lvl="0" algn="ctr"/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cs typeface="Times New Roman" pitchFamily="18" charset="0"/>
                </a:rPr>
                <a:t>-Ох, доска кончается,</a:t>
              </a:r>
            </a:p>
            <a:p>
              <a:pPr lvl="0" algn="ctr"/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cs typeface="Times New Roman" pitchFamily="18" charset="0"/>
                </a:rPr>
                <a:t>Сейчас я упаду!</a:t>
              </a:r>
              <a:endPara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0" y="0"/>
            <a:ext cx="4572000" cy="6858000"/>
            <a:chOff x="0" y="0"/>
            <a:chExt cx="4572000" cy="6858000"/>
          </a:xfrm>
        </p:grpSpPr>
        <p:grpSp>
          <p:nvGrpSpPr>
            <p:cNvPr id="68" name="Группа 27"/>
            <p:cNvGrpSpPr/>
            <p:nvPr/>
          </p:nvGrpSpPr>
          <p:grpSpPr>
            <a:xfrm>
              <a:off x="0" y="0"/>
              <a:ext cx="4572000" cy="6858000"/>
              <a:chOff x="0" y="0"/>
              <a:chExt cx="4572000" cy="6858000"/>
            </a:xfrm>
          </p:grpSpPr>
          <p:pic>
            <p:nvPicPr>
              <p:cNvPr id="70" name="Picture 2" descr="C:\Users\Microstar\Desktop\Шаблон Весеннее настроение 2.jpg"/>
              <p:cNvPicPr>
                <a:picLocks noChangeAspect="1"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0" y="0"/>
                <a:ext cx="4572000" cy="6858000"/>
              </a:xfrm>
              <a:prstGeom prst="rect">
                <a:avLst/>
              </a:prstGeom>
              <a:noFill/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2214546" y="607220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/>
                  <a:t>13</a:t>
                </a:r>
                <a:endParaRPr lang="ru-RU" b="1" dirty="0"/>
              </a:p>
            </p:txBody>
          </p:sp>
        </p:grpSp>
        <p:sp>
          <p:nvSpPr>
            <p:cNvPr id="69" name="Прямоугольник 68"/>
            <p:cNvSpPr/>
            <p:nvPr/>
          </p:nvSpPr>
          <p:spPr>
            <a:xfrm>
              <a:off x="0" y="1071546"/>
              <a:ext cx="4572000" cy="452431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200" b="1" dirty="0" smtClean="0">
                  <a:ln w="1905"/>
                  <a:solidFill>
                    <a:schemeClr val="accent6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</a:rPr>
                <a:t>Кораблик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</a:rPr>
                <a:t>Матросская шапка,</a:t>
              </a:r>
              <a:b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</a:rPr>
              </a:br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</a:rPr>
                <a:t>Верёвка в руке,</a:t>
              </a:r>
              <a:b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</a:rPr>
              </a:br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</a:rPr>
                <a:t>Тяну я кораблик</a:t>
              </a:r>
              <a:b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</a:rPr>
              </a:br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</a:rPr>
                <a:t>По быстрой реке,</a:t>
              </a:r>
              <a:b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</a:rPr>
              </a:br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</a:rPr>
                <a:t>И скачут лягушки</a:t>
              </a:r>
              <a:b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</a:rPr>
              </a:br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</a:rPr>
                <a:t>За мной по пятам</a:t>
              </a:r>
              <a:b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</a:rPr>
              </a:br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</a:rPr>
                <a:t>И просят меня:</a:t>
              </a:r>
              <a:b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</a:rPr>
              </a:br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</a:rPr>
                <a:t>- Прокати, капитан!</a:t>
              </a:r>
              <a:endPara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0" y="0"/>
            <a:ext cx="4572000" cy="6858000"/>
            <a:chOff x="0" y="0"/>
            <a:chExt cx="4572000" cy="6858000"/>
          </a:xfrm>
        </p:grpSpPr>
        <p:grpSp>
          <p:nvGrpSpPr>
            <p:cNvPr id="78" name="Группа 27"/>
            <p:cNvGrpSpPr/>
            <p:nvPr/>
          </p:nvGrpSpPr>
          <p:grpSpPr>
            <a:xfrm>
              <a:off x="0" y="0"/>
              <a:ext cx="4572000" cy="6858000"/>
              <a:chOff x="0" y="0"/>
              <a:chExt cx="4572000" cy="6858000"/>
            </a:xfrm>
          </p:grpSpPr>
          <p:pic>
            <p:nvPicPr>
              <p:cNvPr id="80" name="Picture 2" descr="C:\Users\Microstar\Desktop\Шаблон Весеннее настроение 2.jpg"/>
              <p:cNvPicPr>
                <a:picLocks noChangeAspect="1"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0" y="0"/>
                <a:ext cx="4572000" cy="6858000"/>
              </a:xfrm>
              <a:prstGeom prst="rect">
                <a:avLst/>
              </a:prstGeom>
              <a:noFill/>
            </p:spPr>
          </p:pic>
          <p:sp>
            <p:nvSpPr>
              <p:cNvPr id="81" name="TextBox 80"/>
              <p:cNvSpPr txBox="1"/>
              <p:nvPr/>
            </p:nvSpPr>
            <p:spPr>
              <a:xfrm>
                <a:off x="2214546" y="607220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/>
                  <a:t>15</a:t>
                </a:r>
                <a:endParaRPr lang="ru-RU" b="1" dirty="0"/>
              </a:p>
            </p:txBody>
          </p:sp>
        </p:grpSp>
        <p:sp>
          <p:nvSpPr>
            <p:cNvPr id="79" name="Прямоугольник 78"/>
            <p:cNvSpPr/>
            <p:nvPr/>
          </p:nvSpPr>
          <p:spPr>
            <a:xfrm>
              <a:off x="0" y="500042"/>
              <a:ext cx="4357686" cy="5509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200" b="1" dirty="0" smtClean="0">
                  <a:ln w="1905"/>
                  <a:solidFill>
                    <a:schemeClr val="accent6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ea typeface="Times New Roman" pitchFamily="18" charset="0"/>
                  <a:cs typeface="Times New Roman" pitchFamily="18" charset="0"/>
                </a:rPr>
                <a:t>Козлёнок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ea typeface="Times New Roman" pitchFamily="18" charset="0"/>
                  <a:cs typeface="Times New Roman" pitchFamily="18" charset="0"/>
                </a:rPr>
                <a:t>У меня живёт козлёнок,</a:t>
              </a:r>
              <a:b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ea typeface="Times New Roman" pitchFamily="18" charset="0"/>
                  <a:cs typeface="Times New Roman" pitchFamily="18" charset="0"/>
                </a:rPr>
              </a:br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ea typeface="Times New Roman" pitchFamily="18" charset="0"/>
                  <a:cs typeface="Times New Roman" pitchFamily="18" charset="0"/>
                </a:rPr>
                <a:t>Я сама его пасу.</a:t>
              </a:r>
              <a:b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ea typeface="Times New Roman" pitchFamily="18" charset="0"/>
                  <a:cs typeface="Times New Roman" pitchFamily="18" charset="0"/>
                </a:rPr>
              </a:br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ea typeface="Times New Roman" pitchFamily="18" charset="0"/>
                  <a:cs typeface="Times New Roman" pitchFamily="18" charset="0"/>
                </a:rPr>
                <a:t>Я козлёнка в сад зелёный</a:t>
              </a:r>
              <a:b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ea typeface="Times New Roman" pitchFamily="18" charset="0"/>
                  <a:cs typeface="Times New Roman" pitchFamily="18" charset="0"/>
                </a:rPr>
              </a:br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ea typeface="Times New Roman" pitchFamily="18" charset="0"/>
                  <a:cs typeface="Times New Roman" pitchFamily="18" charset="0"/>
                </a:rPr>
                <a:t>Рано утром отнесу.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ea typeface="Times New Roman" pitchFamily="18" charset="0"/>
                  <a:cs typeface="Times New Roman" pitchFamily="18" charset="0"/>
                </a:rPr>
                <a:t>Он заблудится в саду -</a:t>
              </a:r>
              <a:b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ea typeface="Times New Roman" pitchFamily="18" charset="0"/>
                  <a:cs typeface="Times New Roman" pitchFamily="18" charset="0"/>
                </a:rPr>
              </a:br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ea typeface="Times New Roman" pitchFamily="18" charset="0"/>
                  <a:cs typeface="Times New Roman" pitchFamily="18" charset="0"/>
                </a:rPr>
                <a:t>Я в траве его найду.</a:t>
              </a:r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0" y="0"/>
            <a:ext cx="4572000" cy="6858000"/>
            <a:chOff x="0" y="0"/>
            <a:chExt cx="4572000" cy="6858000"/>
          </a:xfrm>
        </p:grpSpPr>
        <p:grpSp>
          <p:nvGrpSpPr>
            <p:cNvPr id="88" name="Группа 10"/>
            <p:cNvGrpSpPr/>
            <p:nvPr/>
          </p:nvGrpSpPr>
          <p:grpSpPr>
            <a:xfrm>
              <a:off x="0" y="0"/>
              <a:ext cx="4572000" cy="6858000"/>
              <a:chOff x="0" y="0"/>
              <a:chExt cx="4572000" cy="6858000"/>
            </a:xfrm>
          </p:grpSpPr>
          <p:pic>
            <p:nvPicPr>
              <p:cNvPr id="91" name="Picture 2" descr="C:\Users\Microstar\Desktop\Шаблон Весеннее настроение 2.jpg"/>
              <p:cNvPicPr>
                <a:picLocks noChangeAspect="1"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0" y="0"/>
                <a:ext cx="4572000" cy="6858000"/>
              </a:xfrm>
              <a:prstGeom prst="rect">
                <a:avLst/>
              </a:prstGeom>
              <a:noFill/>
            </p:spPr>
          </p:pic>
          <p:sp>
            <p:nvSpPr>
              <p:cNvPr id="92" name="Прямоугольник 91"/>
              <p:cNvSpPr/>
              <p:nvPr/>
            </p:nvSpPr>
            <p:spPr>
              <a:xfrm>
                <a:off x="0" y="1285860"/>
                <a:ext cx="4572000" cy="7078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ctr"/>
                <a:endParaRPr lang="ru-RU" sz="4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cs typeface="Arial" pitchFamily="34" charset="0"/>
                </a:endParaRPr>
              </a:p>
            </p:txBody>
          </p:sp>
        </p:grpSp>
        <p:pic>
          <p:nvPicPr>
            <p:cNvPr id="89" name="Picture 2" descr="C:\Users\Microstar\Desktop\article1368.jpg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357158" y="928671"/>
              <a:ext cx="4034789" cy="29289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0" name="TextBox 89"/>
            <p:cNvSpPr txBox="1"/>
            <p:nvPr/>
          </p:nvSpPr>
          <p:spPr>
            <a:xfrm>
              <a:off x="1043608" y="4071942"/>
              <a:ext cx="2839889" cy="1439358"/>
            </a:xfrm>
            <a:prstGeom prst="rect">
              <a:avLst/>
            </a:prstGeom>
            <a:noFill/>
          </p:spPr>
          <p:txBody>
            <a:bodyPr wrap="none" rtlCol="0">
              <a:prstTxWarp prst="textDeflate">
                <a:avLst/>
              </a:prstTxWarp>
              <a:spAutoFit/>
            </a:bodyPr>
            <a:lstStyle/>
            <a:p>
              <a:r>
                <a:rPr lang="ru-RU" sz="5400" dirty="0" smtClean="0">
                  <a:solidFill>
                    <a:srgbClr val="C00000"/>
                  </a:solidFill>
                  <a:latin typeface="Comic Sans MS" pitchFamily="66" charset="0"/>
                </a:rPr>
                <a:t>К</a:t>
              </a:r>
              <a:r>
                <a:rPr lang="ru-RU" sz="5400" dirty="0" smtClean="0">
                  <a:solidFill>
                    <a:srgbClr val="FFC000"/>
                  </a:solidFill>
                  <a:latin typeface="Comic Sans MS" pitchFamily="66" charset="0"/>
                </a:rPr>
                <a:t>о</a:t>
              </a:r>
              <a:r>
                <a:rPr lang="ru-RU" sz="5400" dirty="0" smtClean="0">
                  <a:solidFill>
                    <a:srgbClr val="92D050"/>
                  </a:solidFill>
                  <a:latin typeface="Comic Sans MS" pitchFamily="66" charset="0"/>
                </a:rPr>
                <a:t>н</a:t>
              </a:r>
              <a:r>
                <a:rPr lang="ru-RU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mic Sans MS" pitchFamily="66" charset="0"/>
                </a:rPr>
                <a:t>е</a:t>
              </a:r>
              <a:r>
                <a:rPr lang="ru-RU" sz="5400" dirty="0" smtClean="0">
                  <a:solidFill>
                    <a:srgbClr val="7030A0"/>
                  </a:solidFill>
                  <a:latin typeface="Comic Sans MS" pitchFamily="66" charset="0"/>
                </a:rPr>
                <a:t>ц</a:t>
              </a:r>
              <a:endParaRPr lang="ru-RU" sz="5400" dirty="0">
                <a:solidFill>
                  <a:srgbClr val="7030A0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00"/>
                            </p:stCondLst>
                            <p:childTnLst>
                              <p:par>
                                <p:cTn id="26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1439</TotalTime>
  <Words>620</Words>
  <Application>Microsoft Office PowerPoint</Application>
  <PresentationFormat>Экран (4:3)</PresentationFormat>
  <Paragraphs>175</Paragraphs>
  <Slides>20</Slides>
  <Notes>0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Ametist </vt:lpstr>
      <vt:lpstr>Arial</vt:lpstr>
      <vt:lpstr>Calibri</vt:lpstr>
      <vt:lpstr>Comic Sans MS</vt:lpstr>
      <vt:lpstr>Rubius</vt:lpstr>
      <vt:lpstr>Times New Roman</vt:lpstr>
      <vt:lpstr>Тема Office</vt:lpstr>
      <vt:lpstr>В страну детства  к  Агнии  Барто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Кто промок под дождём, потому что не смог слезть со скамейки?</vt:lpstr>
      <vt:lpstr>Из какого стихотворения строки?</vt:lpstr>
      <vt:lpstr>Про какого героя строки?</vt:lpstr>
      <vt:lpstr>Кто не захотел кататься  в грузовике?</vt:lpstr>
      <vt:lpstr>Какое стихотворение заканчивается словами:</vt:lpstr>
      <vt:lpstr>Какое из стихов  не принадлежит Агнии Барто?</vt:lpstr>
      <vt:lpstr>Почему плакала Таня в стихотворении?</vt:lpstr>
      <vt:lpstr>Как звали  девочку из стихотворения, где есть строки:</vt:lpstr>
      <vt:lpstr>Что просили лягушки, увидев капитана?</vt:lpstr>
      <vt:lpstr>Источники информации</vt:lpstr>
      <vt:lpstr>Источники информации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Microstar</dc:creator>
  <cp:lastModifiedBy>USER</cp:lastModifiedBy>
  <cp:revision>156</cp:revision>
  <dcterms:created xsi:type="dcterms:W3CDTF">2015-06-26T07:33:56Z</dcterms:created>
  <dcterms:modified xsi:type="dcterms:W3CDTF">2021-03-30T08:44:29Z</dcterms:modified>
</cp:coreProperties>
</file>