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58" r:id="rId5"/>
    <p:sldId id="266" r:id="rId6"/>
    <p:sldId id="269" r:id="rId7"/>
    <p:sldId id="259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99CC"/>
    <a:srgbClr val="FFCC66"/>
    <a:srgbClr val="66CCFF"/>
    <a:srgbClr val="99CCFF"/>
    <a:srgbClr val="FFFFCC"/>
    <a:srgbClr val="6F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0CAC83-7787-4D38-B00A-8AEFA9F05C12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147D29-7B01-43D5-B544-5A27CD2C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F2EB2-8152-4D0F-98F8-5AE90C7E0F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559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CBA79-6F49-4462-A22C-C4A949BF654F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AD547-0620-4757-8CC0-A4D57ED55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181B6-9932-4A09-908C-7AFF59162C44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16B13-D6A3-43A5-A38A-4E4D28B26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26CE-FD34-4FCD-BBAF-A27C9944C2DE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DAF71-8555-42F9-9853-E8AE210B73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0E344-61B1-4B81-8D49-0FFEA4CD5456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93F4-949E-4B58-8C98-8338668B5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981A-E490-4433-B0B4-7369DC71438B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68517-720B-4B5B-9829-772BA98BBA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454F6-BD2B-4451-B31B-5CCF27E27755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F840D-90FB-401C-BD5F-4D9E8DE60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1E9A2-691E-483E-89EB-B953C97BD334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2B78E-6F83-43FB-BE75-EE70502CA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3961-4AB4-4AB6-84DA-00EF647C89A4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457DF-9D51-41A0-8C35-71E77A877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88ED9-074E-43A2-9890-E791DD76CB39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4A76-828B-40FC-ABC4-4EF42553C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E78F9-9631-40A6-A0FC-EAF51EC68862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27ADC-32D2-4C9E-8642-80ACD980C9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8C845-96D8-475E-B6FD-F9241AC91174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A285-04CB-4A52-BE52-6C8D82C8C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027" tIns="37513" rIns="75027" bIns="375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027" tIns="37513" rIns="75027" bIns="37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027" tIns="37513" rIns="75027" bIns="37513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12FD5D3E-B8C5-4971-87A7-1E7C0B6FC620}" type="datetimeFigureOut">
              <a:rPr lang="ru-RU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027" tIns="37513" rIns="75027" bIns="37513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027" tIns="37513" rIns="75027" bIns="3751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688BD69-B56A-446E-AC58-8D3B66E9E9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75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75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75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defTabSz="750888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defTabSz="750888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defTabSz="750888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defTabSz="750888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187325" indent="-187325" algn="l" defTabSz="750888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187325" algn="l" defTabSz="750888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187325" algn="l" defTabSz="750888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863" indent="-187325" algn="l" defTabSz="750888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513" indent="-187325" algn="l" defTabSz="750888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0"/>
            <a:ext cx="168433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4620877" y="5656844"/>
            <a:ext cx="3775910" cy="5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027" tIns="37513" rIns="75027" bIns="37513">
            <a:spAutoFit/>
          </a:bodyPr>
          <a:lstStyle/>
          <a:p>
            <a:pPr defTabSz="750888"/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Выполнила: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Жукова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Лилия </a:t>
            </a:r>
            <a:r>
              <a:rPr lang="ru-RU" dirty="0" err="1" smtClean="0">
                <a:solidFill>
                  <a:srgbClr val="002060"/>
                </a:solidFill>
                <a:latin typeface="Arial" charset="0"/>
              </a:rPr>
              <a:t>Абузяровна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defTabSz="750888"/>
            <a:r>
              <a:rPr lang="ru-RU" dirty="0">
                <a:solidFill>
                  <a:srgbClr val="002060"/>
                </a:solidFill>
                <a:latin typeface="Arial" charset="0"/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СП ОЦ Гармония </a:t>
            </a:r>
            <a:r>
              <a:rPr lang="ru-RU" smtClean="0">
                <a:solidFill>
                  <a:srgbClr val="002060"/>
                </a:solidFill>
                <a:latin typeface="Arial" charset="0"/>
              </a:rPr>
              <a:t>д/с№ 12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862729" y="2009104"/>
            <a:ext cx="7569200" cy="15702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«Мы едем, едем, едем…»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176338" y="527050"/>
            <a:ext cx="6610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50888"/>
            <a:r>
              <a:rPr lang="ru-RU" sz="2400" b="1">
                <a:solidFill>
                  <a:schemeClr val="folHlink"/>
                </a:solidFill>
                <a:latin typeface="Arial" charset="0"/>
              </a:rPr>
              <a:t>Мультимедийное дидактическое пособие </a:t>
            </a:r>
          </a:p>
          <a:p>
            <a:pPr algn="ctr" defTabSz="750888"/>
            <a:r>
              <a:rPr lang="ru-RU" sz="2400" b="1">
                <a:solidFill>
                  <a:schemeClr val="folHlink"/>
                </a:solidFill>
                <a:latin typeface="Arial" charset="0"/>
              </a:rPr>
              <a:t>для детей среднего возраста</a:t>
            </a:r>
          </a:p>
        </p:txBody>
      </p:sp>
      <p:pic>
        <p:nvPicPr>
          <p:cNvPr id="2054" name="Picture 12" descr="12087_html_28d04f4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7572" y="3394992"/>
            <a:ext cx="4090987" cy="2033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3640138"/>
            <a:ext cx="3930650" cy="2609850"/>
            <a:chOff x="163" y="2303"/>
            <a:chExt cx="2476" cy="1644"/>
          </a:xfrm>
        </p:grpSpPr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163" y="2303"/>
              <a:ext cx="2476" cy="16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5" name="Picture 5" descr="politseyskiy-ua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" y="2311"/>
              <a:ext cx="2048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2" name="Picture 6" descr="AZ6-40(4320)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8" y="533400"/>
            <a:ext cx="399891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906963" y="547688"/>
            <a:ext cx="3886200" cy="2425700"/>
            <a:chOff x="3091" y="345"/>
            <a:chExt cx="2448" cy="1528"/>
          </a:xfrm>
        </p:grpSpPr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3091" y="346"/>
              <a:ext cx="2448" cy="15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3" name="Picture 7" descr="ducato_med-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7" y="345"/>
              <a:ext cx="2346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84725" y="3652838"/>
            <a:ext cx="4008438" cy="2628900"/>
            <a:chOff x="3014" y="2294"/>
            <a:chExt cx="2525" cy="1656"/>
          </a:xfrm>
        </p:grpSpPr>
        <p:sp>
          <p:nvSpPr>
            <p:cNvPr id="11270" name="Rectangle 13"/>
            <p:cNvSpPr>
              <a:spLocks noChangeArrowheads="1"/>
            </p:cNvSpPr>
            <p:nvPr/>
          </p:nvSpPr>
          <p:spPr bwMode="auto">
            <a:xfrm>
              <a:off x="3014" y="2294"/>
              <a:ext cx="2525" cy="16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1" name="Picture 8" descr="газел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30" y="2354"/>
              <a:ext cx="2407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700" y="2793308"/>
            <a:ext cx="490288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МОЛОДЕЦ!!!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0" y="2594164"/>
            <a:ext cx="1122500" cy="1135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28" y="2799635"/>
            <a:ext cx="1122500" cy="1135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0" y="1148587"/>
            <a:ext cx="1122500" cy="1135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28" y="1231859"/>
            <a:ext cx="1122500" cy="1135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4422965"/>
            <a:ext cx="1122500" cy="1135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5" y="5035952"/>
            <a:ext cx="1122500" cy="1135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89" y="4780605"/>
            <a:ext cx="1122500" cy="1135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5" y="674434"/>
            <a:ext cx="1122500" cy="1135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1" y="5095622"/>
            <a:ext cx="1117348" cy="176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393701"/>
            <a:ext cx="3676566" cy="58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noaction">
              <a:snd r:embed="rId2" name="explode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3078163"/>
            <a:ext cx="292258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" action="ppaction://noaction">
              <a:snd r:embed="rId2" name="explode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413" y="168275"/>
            <a:ext cx="29241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25" y="3735388"/>
            <a:ext cx="4537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0" y="379413"/>
            <a:ext cx="662761" cy="125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213" y="352425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" action="ppaction://noaction">
              <a:snd r:embed="rId4" name="explod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8675" y="2103438"/>
            <a:ext cx="26971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" action="ppaction://noaction">
              <a:snd r:embed="rId4" name="explode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" y="2478088"/>
            <a:ext cx="35766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3-III-CS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b="65942"/>
          <a:stretch>
            <a:fillRect/>
          </a:stretch>
        </p:blipFill>
        <p:spPr bwMode="auto">
          <a:xfrm>
            <a:off x="2011363" y="4464050"/>
            <a:ext cx="533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" y="5770631"/>
            <a:ext cx="689392" cy="108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9978" y="1852411"/>
            <a:ext cx="4149143" cy="266807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60773" y="4582734"/>
            <a:ext cx="2756079" cy="1790163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60773" y="2496354"/>
            <a:ext cx="2756079" cy="1790163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1556" y="412124"/>
            <a:ext cx="2756079" cy="1790163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6" name="Picture 10" descr="Trolleybus_icon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t="7701" b="7588"/>
          <a:stretch>
            <a:fillRect/>
          </a:stretch>
        </p:blipFill>
        <p:spPr bwMode="auto">
          <a:xfrm>
            <a:off x="6435031" y="2591335"/>
            <a:ext cx="1889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500px-BSicon_BUS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t="26315" b="27057"/>
          <a:stretch>
            <a:fillRect/>
          </a:stretch>
        </p:blipFill>
        <p:spPr bwMode="auto">
          <a:xfrm>
            <a:off x="6096101" y="708717"/>
            <a:ext cx="25669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Uk_tram_icon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813" y="4841875"/>
            <a:ext cx="227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5" descr="Тролльб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175" y="1781175"/>
            <a:ext cx="37512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824"/>
            <a:ext cx="556973" cy="105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9978" y="2215165"/>
            <a:ext cx="4651419" cy="21765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9989" y="4580585"/>
            <a:ext cx="2756079" cy="1790163"/>
          </a:xfrm>
          <a:prstGeom prst="roundRect">
            <a:avLst/>
          </a:prstGeom>
          <a:solidFill>
            <a:srgbClr val="FF66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741" y="2522113"/>
            <a:ext cx="2756079" cy="1790163"/>
          </a:xfrm>
          <a:prstGeom prst="roundRect">
            <a:avLst/>
          </a:prstGeom>
          <a:solidFill>
            <a:srgbClr val="FF66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1252" y="450761"/>
            <a:ext cx="2756079" cy="1790163"/>
          </a:xfrm>
          <a:prstGeom prst="roundRect">
            <a:avLst/>
          </a:prstGeom>
          <a:solidFill>
            <a:srgbClr val="FF66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Picture 2" descr="Trolleybus_icon">
            <a:hlinkClick r:id="" action="ppaction://noaction">
              <a:snd r:embed="rId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t="7701" b="7588"/>
          <a:stretch>
            <a:fillRect/>
          </a:stretch>
        </p:blipFill>
        <p:spPr bwMode="auto">
          <a:xfrm>
            <a:off x="6259513" y="2568575"/>
            <a:ext cx="1889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500px-BSicon_BUS">
            <a:hlinkClick r:id="" action="ppaction://noaction">
              <a:snd r:embed="rId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26315" b="27057"/>
          <a:stretch>
            <a:fillRect/>
          </a:stretch>
        </p:blipFill>
        <p:spPr bwMode="auto">
          <a:xfrm>
            <a:off x="5911850" y="755650"/>
            <a:ext cx="25971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Uk_tram_icon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513" y="4778375"/>
            <a:ext cx="2368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T3-III-CS"/>
          <p:cNvPicPr>
            <a:picLocks noChangeAspect="1" noChangeArrowheads="1"/>
          </p:cNvPicPr>
          <p:nvPr/>
        </p:nvPicPr>
        <p:blipFill>
          <a:blip r:embed="rId7" cstate="print"/>
          <a:srcRect t="32944" b="33223"/>
          <a:stretch>
            <a:fillRect/>
          </a:stretch>
        </p:blipFill>
        <p:spPr bwMode="auto">
          <a:xfrm>
            <a:off x="493713" y="2331077"/>
            <a:ext cx="4325937" cy="168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496444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 l="1875" t="5833" r="1875" b="6979"/>
          <a:stretch>
            <a:fillRect/>
          </a:stretch>
        </p:blipFill>
        <p:spPr bwMode="auto">
          <a:xfrm>
            <a:off x="920750" y="3646488"/>
            <a:ext cx="29337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 t="-11427" b="11427"/>
          <a:stretch>
            <a:fillRect/>
          </a:stretch>
        </p:blipFill>
        <p:spPr bwMode="auto">
          <a:xfrm>
            <a:off x="546100" y="-50800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7913" y="6456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2863" y="64928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5475" y="6477000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" action="ppaction://noaction">
              <a:snd r:embed="rId10" name="explode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70" y="997453"/>
            <a:ext cx="2889510" cy="1786132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83" y="3646488"/>
            <a:ext cx="3199830" cy="2272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" y="5772150"/>
            <a:ext cx="688429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95875" y="3862388"/>
            <a:ext cx="3603625" cy="25050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10138" y="762000"/>
            <a:ext cx="3603625" cy="25050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575" y="3836988"/>
            <a:ext cx="3605213" cy="25034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0538" y="701675"/>
            <a:ext cx="3603625" cy="25050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796925"/>
            <a:ext cx="21669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" action="ppaction://noaction">
              <a:snd r:embed="rId4" name="explod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75" y="3910013"/>
            <a:ext cx="316071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513" y="712788"/>
            <a:ext cx="288131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ТролльЛого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875" y="3649663"/>
            <a:ext cx="33575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27" y="2774339"/>
            <a:ext cx="627736" cy="150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2 -0.01459 L 0.71239 -0.0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explode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775" y="656824"/>
            <a:ext cx="2190750" cy="13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4000" y="2103438"/>
            <a:ext cx="1793025" cy="212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Группа 25"/>
          <p:cNvGrpSpPr>
            <a:grpSpLocks/>
          </p:cNvGrpSpPr>
          <p:nvPr/>
        </p:nvGrpSpPr>
        <p:grpSpPr bwMode="auto">
          <a:xfrm>
            <a:off x="723073" y="343907"/>
            <a:ext cx="2084387" cy="1657350"/>
            <a:chOff x="3629025" y="1957388"/>
            <a:chExt cx="2600325" cy="2428875"/>
          </a:xfrm>
        </p:grpSpPr>
        <p:sp>
          <p:nvSpPr>
            <p:cNvPr id="9223" name="Овал 7"/>
            <p:cNvSpPr>
              <a:spLocks noChangeArrowheads="1"/>
            </p:cNvSpPr>
            <p:nvPr/>
          </p:nvSpPr>
          <p:spPr bwMode="auto">
            <a:xfrm>
              <a:off x="3629025" y="1957388"/>
              <a:ext cx="2600325" cy="2428875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lIns="75027" tIns="37513" rIns="75027" bIns="37513" anchor="ctr"/>
            <a:lstStyle/>
            <a:p>
              <a:pPr algn="ctr" defTabSz="750888"/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9224" name="Группа 10"/>
            <p:cNvGrpSpPr>
              <a:grpSpLocks/>
            </p:cNvGrpSpPr>
            <p:nvPr/>
          </p:nvGrpSpPr>
          <p:grpSpPr bwMode="auto">
            <a:xfrm>
              <a:off x="4257676" y="2428875"/>
              <a:ext cx="471488" cy="442912"/>
              <a:chOff x="2286000" y="2443163"/>
              <a:chExt cx="542925" cy="514350"/>
            </a:xfrm>
          </p:grpSpPr>
          <p:sp>
            <p:nvSpPr>
              <p:cNvPr id="9230" name="Овал 8"/>
              <p:cNvSpPr>
                <a:spLocks noChangeArrowheads="1"/>
              </p:cNvSpPr>
              <p:nvPr/>
            </p:nvSpPr>
            <p:spPr bwMode="auto">
              <a:xfrm>
                <a:off x="2286000" y="2443163"/>
                <a:ext cx="542925" cy="514350"/>
              </a:xfrm>
              <a:prstGeom prst="ellipse">
                <a:avLst/>
              </a:prstGeom>
              <a:solidFill>
                <a:srgbClr val="F2F2F2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lIns="75027" tIns="37513" rIns="75027" bIns="37513" anchor="ctr"/>
              <a:lstStyle/>
              <a:p>
                <a:pPr algn="ctr" defTabSz="750888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Овал 9"/>
              <p:cNvSpPr>
                <a:spLocks noChangeArrowheads="1"/>
              </p:cNvSpPr>
              <p:nvPr/>
            </p:nvSpPr>
            <p:spPr bwMode="auto">
              <a:xfrm>
                <a:off x="2514600" y="2571750"/>
                <a:ext cx="314325" cy="371475"/>
              </a:xfrm>
              <a:prstGeom prst="ellipse">
                <a:avLst/>
              </a:prstGeom>
              <a:solidFill>
                <a:srgbClr val="262626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lIns="75027" tIns="37513" rIns="75027" bIns="37513" anchor="ctr"/>
              <a:lstStyle/>
              <a:p>
                <a:pPr algn="ctr" defTabSz="750888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25" name="Группа 11"/>
            <p:cNvGrpSpPr>
              <a:grpSpLocks/>
            </p:cNvGrpSpPr>
            <p:nvPr/>
          </p:nvGrpSpPr>
          <p:grpSpPr bwMode="auto">
            <a:xfrm>
              <a:off x="5000624" y="2452688"/>
              <a:ext cx="428625" cy="442912"/>
              <a:chOff x="2286000" y="2443163"/>
              <a:chExt cx="542925" cy="514350"/>
            </a:xfrm>
          </p:grpSpPr>
          <p:sp>
            <p:nvSpPr>
              <p:cNvPr id="9228" name="Овал 12"/>
              <p:cNvSpPr>
                <a:spLocks noChangeArrowheads="1"/>
              </p:cNvSpPr>
              <p:nvPr/>
            </p:nvSpPr>
            <p:spPr bwMode="auto">
              <a:xfrm>
                <a:off x="2286000" y="2443163"/>
                <a:ext cx="542925" cy="514350"/>
              </a:xfrm>
              <a:prstGeom prst="ellipse">
                <a:avLst/>
              </a:prstGeom>
              <a:solidFill>
                <a:srgbClr val="F2F2F2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lIns="75027" tIns="37513" rIns="75027" bIns="37513" anchor="ctr"/>
              <a:lstStyle/>
              <a:p>
                <a:pPr algn="ctr" defTabSz="750888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29" name="Овал 13"/>
              <p:cNvSpPr>
                <a:spLocks noChangeArrowheads="1"/>
              </p:cNvSpPr>
              <p:nvPr/>
            </p:nvSpPr>
            <p:spPr bwMode="auto">
              <a:xfrm>
                <a:off x="2514600" y="2571750"/>
                <a:ext cx="314325" cy="371475"/>
              </a:xfrm>
              <a:prstGeom prst="ellipse">
                <a:avLst/>
              </a:prstGeom>
              <a:solidFill>
                <a:srgbClr val="262626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lIns="75027" tIns="37513" rIns="75027" bIns="37513" anchor="ctr"/>
              <a:lstStyle/>
              <a:p>
                <a:pPr algn="ctr" defTabSz="750888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26" name="Овал 14"/>
            <p:cNvSpPr>
              <a:spLocks noChangeArrowheads="1"/>
            </p:cNvSpPr>
            <p:nvPr/>
          </p:nvSpPr>
          <p:spPr bwMode="auto">
            <a:xfrm>
              <a:off x="4772026" y="3071812"/>
              <a:ext cx="314325" cy="257175"/>
            </a:xfrm>
            <a:prstGeom prst="ellipse">
              <a:avLst/>
            </a:prstGeom>
            <a:solidFill>
              <a:srgbClr val="C00000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lIns="75027" tIns="37513" rIns="75027" bIns="37513" anchor="ctr"/>
            <a:lstStyle/>
            <a:p>
              <a:pPr algn="ctr" defTabSz="75088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7" name="Месяц 15"/>
            <p:cNvSpPr>
              <a:spLocks noChangeArrowheads="1"/>
            </p:cNvSpPr>
            <p:nvPr/>
          </p:nvSpPr>
          <p:spPr bwMode="auto">
            <a:xfrm rot="-5400000">
              <a:off x="4657728" y="2957513"/>
              <a:ext cx="542927" cy="1257302"/>
            </a:xfrm>
            <a:prstGeom prst="moon">
              <a:avLst>
                <a:gd name="adj" fmla="val 26921"/>
              </a:avLst>
            </a:prstGeom>
            <a:solidFill>
              <a:srgbClr val="C00000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eaVert" lIns="75027" tIns="37513" rIns="75027" bIns="37513" anchor="ctr"/>
            <a:lstStyle/>
            <a:p>
              <a:pPr algn="ctr" defTabSz="750888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8" descr="train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0794" y="4342843"/>
            <a:ext cx="3219831" cy="251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" y="5706350"/>
            <a:ext cx="606305" cy="115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9195E-6 C -0.00313 -0.0111 -0.00417 -0.00971 -0.01163 -0.01318 C -0.01771 -0.01873 -0.02535 -0.01757 -0.03212 -0.01873 C -0.05833 -0.02359 -0.0691 -0.02567 -0.10104 -0.02752 C -0.10695 -0.02937 -0.11285 -0.03006 -0.11858 -0.03261 C -0.12083 -0.0333 -0.12257 -0.03561 -0.12483 -0.03723 C -0.12865 -0.03885 -0.13594 -0.04024 -0.14028 -0.04163 C -0.14757 -0.04533 -0.15469 -0.04856 -0.16198 -0.05226 C -0.16788 -0.05851 -0.17361 -0.06498 -0.17934 -0.07192 C -0.1849 -0.07747 -0.19219 -0.08071 -0.19688 -0.08834 C -0.19861 -0.09065 -0.19948 -0.09435 -0.20104 -0.09713 C -0.20382 -0.10222 -0.21024 -0.11101 -0.21024 -0.11031 C -0.21267 -0.12003 -0.21649 -0.13182 -0.22153 -0.13806 C -0.22344 -0.13991 -0.22552 -0.1413 -0.22778 -0.14269 C -0.22986 -0.14431 -0.23385 -0.14593 -0.23385 -0.14523 C -0.23993 -0.1524 -0.24826 -0.15541 -0.25573 -0.15795 C -0.25781 -0.15934 -0.26059 -0.1598 -0.26267 -0.16235 C -0.26458 -0.1642 -0.27413 -0.17576 -0.27726 -0.179 C -0.27951 -0.18131 -0.28368 -0.18177 -0.28646 -0.18339 C -0.29427 -0.18709 -0.30313 -0.19334 -0.31007 -0.20027 C -0.31337 -0.20744 -0.31719 -0.21924 -0.32153 -0.22548 C -0.33073 -0.23959 -0.35 -0.24075 -0.36163 -0.24213 C -0.36771 -0.24445 -0.37031 -0.25092 -0.37517 -0.25578 C -0.38438 -0.26503 -0.37431 -0.25138 -0.38212 -0.26364 C -0.40139 -0.26179 -0.39392 -0.26179 -0.40469 -0.26179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9334E-6 L -0.53455 -0.332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30</Words>
  <Application>Microsoft Office PowerPoint</Application>
  <PresentationFormat>Экран (4:3)</PresentationFormat>
  <Paragraphs>7</Paragraphs>
  <Slides>11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для детей дошкольного среднего возраста</dc:title>
  <dc:creator>Мама</dc:creator>
  <cp:lastModifiedBy>1</cp:lastModifiedBy>
  <cp:revision>69</cp:revision>
  <dcterms:created xsi:type="dcterms:W3CDTF">2015-03-31T17:51:55Z</dcterms:created>
  <dcterms:modified xsi:type="dcterms:W3CDTF">2023-10-13T19:59:11Z</dcterms:modified>
</cp:coreProperties>
</file>